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8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19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589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278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30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32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1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64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78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31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36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46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04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43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742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25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0241320-980E-4913-ABDF-BD06FA497681}" type="datetimeFigureOut">
              <a:rPr lang="tr-TR" smtClean="0"/>
              <a:t>28.12.2020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4F7832-7078-4D90-A8A0-1F05A93002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1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8. DÖNGÜ YAPISI İLE PROBLEM ÇÖZME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902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8.4. </a:t>
            </a:r>
            <a:r>
              <a:rPr lang="tr-TR" sz="4000" dirty="0" err="1"/>
              <a:t>While</a:t>
            </a:r>
            <a:r>
              <a:rPr lang="tr-TR" sz="4000" dirty="0"/>
              <a:t>/</a:t>
            </a:r>
            <a:r>
              <a:rPr lang="tr-TR" sz="4000" dirty="0" err="1"/>
              <a:t>While</a:t>
            </a:r>
            <a:r>
              <a:rPr lang="tr-TR" sz="4000" dirty="0"/>
              <a:t> </a:t>
            </a:r>
            <a:r>
              <a:rPr lang="tr-TR" sz="4000" dirty="0" err="1"/>
              <a:t>End</a:t>
            </a:r>
            <a:r>
              <a:rPr lang="tr-TR" sz="4000" dirty="0"/>
              <a:t> Döngüsü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3075274"/>
          </a:xfrm>
        </p:spPr>
        <p:txBody>
          <a:bodyPr/>
          <a:lstStyle/>
          <a:p>
            <a:endParaRPr lang="tr-TR" sz="1800" cap="none" dirty="0"/>
          </a:p>
          <a:p>
            <a:endParaRPr lang="tr-TR" sz="1800" cap="none" dirty="0" smtClean="0"/>
          </a:p>
          <a:p>
            <a:endParaRPr lang="tr-TR" sz="1800" cap="none" dirty="0" smtClean="0"/>
          </a:p>
          <a:p>
            <a:endParaRPr lang="tr-TR" sz="1800" cap="none" dirty="0" smtClean="0"/>
          </a:p>
          <a:p>
            <a:endParaRPr lang="tr-TR" cap="none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2" y="2239643"/>
            <a:ext cx="3048000" cy="30765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23" y="2307246"/>
            <a:ext cx="3179941" cy="298943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85800" y="1652109"/>
            <a:ext cx="9939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Aşağıda aynı döngünün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/Else karar yapısına eş değer algoritması ve akış şeması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220598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60" y="-1"/>
            <a:ext cx="5986999" cy="645231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07831" y="2062646"/>
            <a:ext cx="5001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bir sınıftaki öğrencilerin yaş ortalamasını hesaplayan algoritma ve akış şeması nasıl olmalıdır? 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407831" y="363828"/>
            <a:ext cx="4515861" cy="1151965"/>
          </a:xfrm>
        </p:spPr>
        <p:txBody>
          <a:bodyPr>
            <a:normAutofit/>
          </a:bodyPr>
          <a:lstStyle/>
          <a:p>
            <a:r>
              <a:rPr lang="tr-TR" sz="2400" dirty="0"/>
              <a:t>8.4. </a:t>
            </a:r>
            <a:r>
              <a:rPr lang="tr-TR" sz="2400" dirty="0" err="1"/>
              <a:t>While</a:t>
            </a:r>
            <a:r>
              <a:rPr lang="tr-TR" sz="2400" dirty="0"/>
              <a:t>/</a:t>
            </a:r>
            <a:r>
              <a:rPr lang="tr-TR" sz="2400" dirty="0" err="1"/>
              <a:t>While</a:t>
            </a:r>
            <a:r>
              <a:rPr lang="tr-TR" sz="2400" dirty="0"/>
              <a:t> </a:t>
            </a:r>
            <a:r>
              <a:rPr lang="tr-TR" sz="2400" dirty="0" err="1"/>
              <a:t>End</a:t>
            </a:r>
            <a:r>
              <a:rPr lang="tr-TR" sz="2400" dirty="0"/>
              <a:t> Döngüsü</a:t>
            </a:r>
          </a:p>
        </p:txBody>
      </p:sp>
    </p:spTree>
    <p:extLst>
      <p:ext uri="{BB962C8B-B14F-4D97-AF65-F5344CB8AC3E}">
        <p14:creationId xmlns:p14="http://schemas.microsoft.com/office/powerpoint/2010/main" val="365727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8.5. </a:t>
            </a:r>
            <a:r>
              <a:rPr lang="tr-TR" dirty="0" err="1"/>
              <a:t>Repeat</a:t>
            </a:r>
            <a:r>
              <a:rPr lang="tr-TR" dirty="0"/>
              <a:t>/</a:t>
            </a:r>
            <a:r>
              <a:rPr lang="tr-TR" dirty="0" err="1"/>
              <a:t>Until</a:t>
            </a:r>
            <a:r>
              <a:rPr lang="tr-TR" dirty="0"/>
              <a:t> </a:t>
            </a:r>
            <a:r>
              <a:rPr lang="tr-TR" dirty="0" smtClean="0"/>
              <a:t>Döngüsü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>
          <a:xfrm>
            <a:off x="918356" y="3132339"/>
            <a:ext cx="4856158" cy="679994"/>
          </a:xfrm>
        </p:spPr>
        <p:txBody>
          <a:bodyPr/>
          <a:lstStyle/>
          <a:p>
            <a:r>
              <a:rPr lang="tr-TR" dirty="0" err="1" smtClean="0"/>
              <a:t>While</a:t>
            </a:r>
            <a:r>
              <a:rPr lang="tr-TR" dirty="0" smtClean="0"/>
              <a:t>/</a:t>
            </a: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3"/>
          </p:nvPr>
        </p:nvSpPr>
        <p:spPr>
          <a:xfrm>
            <a:off x="685802" y="3930676"/>
            <a:ext cx="5088712" cy="2512852"/>
          </a:xfrm>
        </p:spPr>
        <p:txBody>
          <a:bodyPr/>
          <a:lstStyle/>
          <a:p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döngü yapısında döngü koşul doğru olduğu sürece çalışır, </a:t>
            </a:r>
          </a:p>
          <a:p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döngüsünde koşul sürecin başında; 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18191" y="3132339"/>
            <a:ext cx="4864491" cy="679994"/>
          </a:xfrm>
        </p:spPr>
        <p:txBody>
          <a:bodyPr/>
          <a:lstStyle/>
          <a:p>
            <a:r>
              <a:rPr lang="tr-TR" dirty="0" err="1"/>
              <a:t>Repeat</a:t>
            </a:r>
            <a:r>
              <a:rPr lang="tr-TR" dirty="0"/>
              <a:t>/</a:t>
            </a:r>
            <a:r>
              <a:rPr lang="tr-TR" dirty="0" err="1"/>
              <a:t>until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4"/>
          </p:nvPr>
        </p:nvSpPr>
        <p:spPr>
          <a:xfrm>
            <a:off x="5993969" y="3930676"/>
            <a:ext cx="5088713" cy="2512852"/>
          </a:xfrm>
        </p:spPr>
        <p:txBody>
          <a:bodyPr/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Oysa 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yapısında döngü koşul doğru olduğunda durur, </a:t>
            </a:r>
          </a:p>
          <a:p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yapısında ise döngünün sonunda kontrol edilir. 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85801" y="2103671"/>
            <a:ext cx="10394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diğer döngü türü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yapısıdır. Bu yapı bilgisayara, yönergeleri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komutları arasında bir koşul doğru olana kadar yapmasını iletir. Bu yapı ile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yapısı arasında iki temel fark vardır: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54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8.5. </a:t>
            </a:r>
            <a:r>
              <a:rPr lang="tr-TR" sz="4000" dirty="0" err="1"/>
              <a:t>Repeat</a:t>
            </a:r>
            <a:r>
              <a:rPr lang="tr-TR" sz="4000" dirty="0"/>
              <a:t>/</a:t>
            </a:r>
            <a:r>
              <a:rPr lang="tr-TR" sz="4000" dirty="0" err="1"/>
              <a:t>Until</a:t>
            </a:r>
            <a:r>
              <a:rPr lang="tr-TR" sz="4000" dirty="0"/>
              <a:t> Döngüsü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Koşulu kontrol etmeksizin en az bir kez yapılması gereken işlemler varsa </a:t>
            </a:r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döngü yapısının tercih edilmesi gerekir. </a:t>
            </a:r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yapısının algoritması ve akış şeması şu şekildedir:</a:t>
            </a:r>
          </a:p>
          <a:p>
            <a:endParaRPr lang="tr-TR" sz="18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3036935"/>
            <a:ext cx="2395471" cy="344203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4" y="3036935"/>
            <a:ext cx="4030294" cy="319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43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8.5. </a:t>
            </a:r>
            <a:r>
              <a:rPr lang="tr-TR" sz="4000" dirty="0" err="1"/>
              <a:t>Repeat</a:t>
            </a:r>
            <a:r>
              <a:rPr lang="tr-TR" sz="4000" dirty="0"/>
              <a:t>/</a:t>
            </a:r>
            <a:r>
              <a:rPr lang="tr-TR" sz="4000" dirty="0" err="1"/>
              <a:t>Until</a:t>
            </a:r>
            <a:r>
              <a:rPr lang="tr-TR" sz="4000" dirty="0"/>
              <a:t> Döngüsü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3075274"/>
          </a:xfrm>
        </p:spPr>
        <p:txBody>
          <a:bodyPr/>
          <a:lstStyle/>
          <a:p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Şimdi, bu yapıya eş değer </a:t>
            </a:r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ıf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/else yapısını inceleyelim.</a:t>
            </a:r>
          </a:p>
          <a:p>
            <a:endParaRPr lang="tr-TR" sz="1800" cap="none" dirty="0"/>
          </a:p>
          <a:p>
            <a:endParaRPr lang="tr-TR" sz="1800" cap="none" dirty="0"/>
          </a:p>
          <a:p>
            <a:endParaRPr lang="tr-TR" sz="1800" cap="none" dirty="0" smtClean="0"/>
          </a:p>
          <a:p>
            <a:endParaRPr lang="tr-TR" sz="1800" cap="none" dirty="0" smtClean="0"/>
          </a:p>
          <a:p>
            <a:endParaRPr lang="tr-TR" sz="1800" cap="none" dirty="0" smtClean="0"/>
          </a:p>
          <a:p>
            <a:endParaRPr lang="tr-TR" cap="none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59" y="2519360"/>
            <a:ext cx="3612122" cy="38330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6" y="2519360"/>
            <a:ext cx="4796275" cy="38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08" y="0"/>
            <a:ext cx="5980595" cy="6302746"/>
          </a:xfrm>
        </p:spPr>
      </p:pic>
      <p:sp>
        <p:nvSpPr>
          <p:cNvPr id="5" name="Dikdörtgen 4"/>
          <p:cNvSpPr/>
          <p:nvPr/>
        </p:nvSpPr>
        <p:spPr>
          <a:xfrm>
            <a:off x="407831" y="2062646"/>
            <a:ext cx="5001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bir sınıftaki öğrencilerin yaş ortalamasını hesaplayan algoritma ve akış şeması nasıl olmalıdır? </a:t>
            </a: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407831" y="363828"/>
            <a:ext cx="4515861" cy="1151965"/>
          </a:xfrm>
        </p:spPr>
        <p:txBody>
          <a:bodyPr>
            <a:normAutofit/>
          </a:bodyPr>
          <a:lstStyle/>
          <a:p>
            <a:r>
              <a:rPr lang="tr-TR" sz="2400" dirty="0"/>
              <a:t>8.4. </a:t>
            </a:r>
            <a:r>
              <a:rPr lang="tr-TR" sz="2400" dirty="0" err="1"/>
              <a:t>Repeat</a:t>
            </a:r>
            <a:r>
              <a:rPr lang="tr-TR" sz="2400" dirty="0"/>
              <a:t>/</a:t>
            </a:r>
            <a:r>
              <a:rPr lang="tr-TR" sz="2400" dirty="0" err="1"/>
              <a:t>Until</a:t>
            </a:r>
            <a:r>
              <a:rPr lang="tr-TR" sz="2400" dirty="0"/>
              <a:t> </a:t>
            </a:r>
            <a:r>
              <a:rPr lang="tr-TR" sz="2400" dirty="0" smtClean="0"/>
              <a:t>Döngüsü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0983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8.6. Otomatik Sayaç Döngüsü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867576"/>
          </a:xfrm>
        </p:spPr>
        <p:txBody>
          <a:bodyPr>
            <a:normAutofit/>
          </a:bodyPr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Bu yapıda döngünün her tekrarında bir değişkenin değeri arttırılır ya da azaltılır. Arttırma değeri yönerge tarafından belirtilir.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Bu döngüyü tasarlayan programcı, döngü tekrar sayısını kontrol etmek için değişken olarak tanımlanan bir sayaç tutar. Döngü, bu sayaç bitirme sayısından büyük olana kadar tekrar eder.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Başlama ve bitiş değerleri ile arttırma değeri sabit; değişken ya da hesaplamalı olarak değişen bir değer olabilir.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Döngü tamamlandıktan sonra tamamen değişebilir. Döngüye ilişkin koşul, döngünün başlangıcında ya da bitişinde olabilir. 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60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8.6. Otomatik Sayaç Döngüsü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Otomatik sayaç döngüsüne ilişkin algoritma ve akış şeması şu şekildedir.</a:t>
            </a:r>
          </a:p>
          <a:p>
            <a:endParaRPr lang="tr-TR" sz="1800" dirty="0"/>
          </a:p>
          <a:p>
            <a:endParaRPr lang="tr-TR" sz="1800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53" y="2524662"/>
            <a:ext cx="2352675" cy="371475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52831"/>
            <a:ext cx="6144875" cy="212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2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9" y="0"/>
            <a:ext cx="5784175" cy="6284183"/>
          </a:xfrm>
          <a:prstGeom prst="rect">
            <a:avLst/>
          </a:prstGeom>
        </p:spPr>
      </p:pic>
      <p:sp>
        <p:nvSpPr>
          <p:cNvPr id="4" name="Unvan 1"/>
          <p:cNvSpPr txBox="1">
            <a:spLocks/>
          </p:cNvSpPr>
          <p:nvPr/>
        </p:nvSpPr>
        <p:spPr>
          <a:xfrm>
            <a:off x="685801" y="685800"/>
            <a:ext cx="4864993" cy="11519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8.6. Otomatik Sayaç Döngüsü</a:t>
            </a:r>
            <a:endParaRPr lang="tr-TR" sz="28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85801" y="1702787"/>
            <a:ext cx="4736206" cy="3311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Sınıfın yaş ortalamasını bulmak için bu otomatik sayaç döngü yapısına ait algoritma ve akış şemasını inceleyelim.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107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8.7. İç İçe Döngüler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Karar yapılarında olduğu gibi döngüler de iç içe kullanılabilir. İç içe döngüler, tekrarlayan bir dizi işlem yine tekrar edilmek istendiğinde kullanılır.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İçteki döngülerin dıştaki döngülerle aynı döngü yapısında olması gerekmez.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Dıştaki döngü 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) yapısında iken içteki döngü 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whileend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yapısında ya da tam tersi biçimde olabilir.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Ancak içteki ve dıştaki döngüyü kontrol eden değişkenin farklı olması gerekir. 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5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8.1. Döngü Mantık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Problem çözüm sürecinde kullanılacak üçüncü bir karar yapısı, döngü yapısıdır. Bu yapı, tekrarlayan bir yapıdır. Çoğu problem, aynı işlemi farklı verileri kullanarak tekrar etmeyi gerektirir.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Tekrarlayan işlemleri yürütmenin yanı sıra döngü yapısı işlemi, çözüm basamakları içerisinde önceki basamaklara yönlendirmek amacıyla da kullanılır. Bu durumda 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goto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(git) komutu kullanılabilir. Bu komut numarası verilen satıra yönlendirme işlemi yapar.</a:t>
            </a:r>
          </a:p>
          <a:p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6954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350950" y="0"/>
            <a:ext cx="10396882" cy="1151965"/>
          </a:xfrm>
        </p:spPr>
        <p:txBody>
          <a:bodyPr>
            <a:normAutofit/>
          </a:bodyPr>
          <a:lstStyle/>
          <a:p>
            <a:r>
              <a:rPr lang="tr-TR" sz="3200" dirty="0"/>
              <a:t>8.7. İç İçe </a:t>
            </a:r>
            <a:r>
              <a:rPr lang="tr-TR" sz="3200" dirty="0" smtClean="0"/>
              <a:t>Döngüler</a:t>
            </a:r>
            <a:endParaRPr lang="tr-TR" sz="32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7" y="1798296"/>
            <a:ext cx="4192726" cy="4219952"/>
          </a:xfrm>
        </p:spPr>
      </p:pic>
      <p:sp>
        <p:nvSpPr>
          <p:cNvPr id="8" name="Metin kutusu 7"/>
          <p:cNvSpPr txBox="1"/>
          <p:nvPr/>
        </p:nvSpPr>
        <p:spPr>
          <a:xfrm>
            <a:off x="476518" y="1151965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aşağıda görülen 4 farklı yapı da aynı çıktıyı üretmektedir. Görüldüğü gibi dışta ve içte yer alan döngüler için farklı yapılar kullanılmıştır.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76" y="1798296"/>
            <a:ext cx="4219952" cy="42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0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8.8. Göstergeler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Göstergeler, programcının bir akışı durdurmak ya da döngüyü sonlandırmak için kontrol amaçlı kullandığı değişkenlerdir.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Göstergeler mantıksal bir veri ya da değer olabilir ve indikatör olarak da ifade edilir. Bu değerler, akışı kontrol etmek ve akışa müdahale etmek için kullanılır.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Kullanıcılar bu değişkenler hakkında bilgi sahibi değildirler. Hata göstergesi, girdi ya da çıktı da bir hata oluştuğunu belirtir.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Veri sonu göstergesi, girilecek başka veri olmadığı anlamına gelir. 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44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8.8. </a:t>
            </a:r>
            <a:r>
              <a:rPr lang="tr-TR" sz="3600" dirty="0" smtClean="0"/>
              <a:t>Göstergeler</a:t>
            </a:r>
            <a:br>
              <a:rPr lang="tr-TR" sz="3600" dirty="0" smtClean="0"/>
            </a:br>
            <a:endParaRPr lang="tr-TR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6" y="1837765"/>
            <a:ext cx="10346695" cy="4125153"/>
          </a:xfrm>
        </p:spPr>
      </p:pic>
    </p:spTree>
    <p:extLst>
      <p:ext uri="{BB962C8B-B14F-4D97-AF65-F5344CB8AC3E}">
        <p14:creationId xmlns:p14="http://schemas.microsoft.com/office/powerpoint/2010/main" val="534385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/>
              <a:t>8.9. Öz </a:t>
            </a:r>
            <a:r>
              <a:rPr lang="tr-TR" sz="6000" dirty="0" smtClean="0"/>
              <a:t>Yineleme</a:t>
            </a:r>
            <a:endParaRPr lang="tr-TR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5" y="2125014"/>
            <a:ext cx="11143107" cy="3567447"/>
          </a:xfrm>
        </p:spPr>
      </p:pic>
    </p:spTree>
    <p:extLst>
      <p:ext uri="{BB962C8B-B14F-4D97-AF65-F5344CB8AC3E}">
        <p14:creationId xmlns:p14="http://schemas.microsoft.com/office/powerpoint/2010/main" val="315922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8.1. Döngü Mantık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Döngü türlerinden biri, bir koşul doğru olduğu sürece işlemleri tekrarlayan 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whileend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döngü yapısıdır. Bu yapı, koşul yanlış olduğunda döngü işlemleri tekrarlamayı durdurur.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Bir diğeri bir koşul yanlış olduğu sürece ya da doğru olana kadar işlemleri tekrarlayan 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repeat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döngü yapısıdır.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Üçüncü bir tür ise otomatik sayaç döngüsüdür.</a:t>
            </a:r>
          </a:p>
          <a:p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2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8.1. Döngü Mantık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cap="none" dirty="0">
                <a:latin typeface="Arial" panose="020B0604020202020204" pitchFamily="34" charset="0"/>
                <a:cs typeface="Arial" panose="020B0604020202020204" pitchFamily="34" charset="0"/>
              </a:rPr>
              <a:t>Döngü yapısı kapsamında birkaç standart işlem türü vardır. </a:t>
            </a:r>
            <a:endParaRPr lang="tr-T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Bunlardan </a:t>
            </a:r>
            <a:r>
              <a:rPr lang="tr-TR" cap="none" dirty="0">
                <a:latin typeface="Arial" panose="020B0604020202020204" pitchFamily="34" charset="0"/>
                <a:cs typeface="Arial" panose="020B0604020202020204" pitchFamily="34" charset="0"/>
              </a:rPr>
              <a:t>ikisi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cap="none" dirty="0">
                <a:latin typeface="Arial" panose="020B0604020202020204" pitchFamily="34" charset="0"/>
                <a:cs typeface="Arial" panose="020B0604020202020204" pitchFamily="34" charset="0"/>
              </a:rPr>
              <a:t>sayaç kullanarak arttırma ya da azaltma yapmak, </a:t>
            </a:r>
            <a:endParaRPr lang="tr-T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diğeri </a:t>
            </a:r>
            <a:r>
              <a:rPr lang="tr-TR" cap="none" dirty="0">
                <a:latin typeface="Arial" panose="020B0604020202020204" pitchFamily="34" charset="0"/>
                <a:cs typeface="Arial" panose="020B0604020202020204" pitchFamily="34" charset="0"/>
              </a:rPr>
              <a:t>ise birikeç kullanarak toplam ya da işlem sonucunu hesaplamaktır. Her iki durumda değişkene atanan değer değişir ve yine aynı değişkende tutulur. </a:t>
            </a:r>
            <a:endParaRPr lang="tr-T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Sayaç </a:t>
            </a:r>
            <a:r>
              <a:rPr lang="tr-TR" cap="none" dirty="0">
                <a:latin typeface="Arial" panose="020B0604020202020204" pitchFamily="34" charset="0"/>
                <a:cs typeface="Arial" panose="020B0604020202020204" pitchFamily="34" charset="0"/>
              </a:rPr>
              <a:t>ve birikeç arasındaki temel fark, eklenen ya da çıkarılan değerdir. Sayarken değer sabittir ancak biriktirirken değişebilir. Her iki durumda da işlemlere başlamadan önce değişkene 0 (sıfır) değeri atanır ki bu işleme “ilk değer atama” denir.</a:t>
            </a:r>
          </a:p>
        </p:txBody>
      </p:sp>
    </p:spTree>
    <p:extLst>
      <p:ext uri="{BB962C8B-B14F-4D97-AF65-F5344CB8AC3E}">
        <p14:creationId xmlns:p14="http://schemas.microsoft.com/office/powerpoint/2010/main" val="313330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8.2. Arttırma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Sayma ya da artırma işlemi bir değişkene sürekli sabit bir değer ekleyerek gerçekleştirilir. Bu işlemi gerçekleştirmek için bir atama satırı gerekir. </a:t>
            </a:r>
          </a:p>
          <a:p>
            <a:pPr marL="0" indent="0">
              <a:buNone/>
            </a:pP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sayaç = sayaç + 1 ya da s = s + 1 </a:t>
            </a:r>
            <a:endParaRPr lang="tr-T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işlem adımında değişken değerine bir ekleyerek değeri artırır. </a:t>
            </a:r>
          </a:p>
          <a:p>
            <a:pPr marL="0" indent="0">
              <a:buNone/>
            </a:pP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Atama işlemi “= (eşit)” işaretinin sağ tarafındaki işlem sonucunun sol taraftaki değişkene yüklenmesini sağlar. Artırma işlemi bir atama yönergesidir.</a:t>
            </a:r>
          </a:p>
          <a:p>
            <a:pPr marL="0" indent="0">
              <a:buNone/>
            </a:pP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25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8.3. Biriktirme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Programın diğer bir görevi ise bir grup sayıyı toplayıp biriktirerek toplamı ya da sonucu bulmaktır.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Biriktirme işlemi arttırma işlemi ile çok benzerdir ancak her seferinde toplama ya da sonuca eklenen değer sabit olmayabilir.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Biriktirme işlemi için kullanılan yönerge şu şekildedir: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toplam = toplam + değişken ya da t = t + d örneğin toplam satışı bulmak için kullanılacak yönerge şöyledir: toplam satış = toplam satış + satış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302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8.3. Biriktirme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Bir dizi sayının çarpımını hesaplamak, iki durum hariç, bu sayıların toplamını bulmaya benzemektedir: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(1) “+” sembolü yerine “*” kullanılır,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(2) sonuç değişkenine atanan ilk değer “0” değil “1” olmalıdır.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Sonuç = 1 sonuç = sonuç * sayı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5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8.4. </a:t>
            </a:r>
            <a:r>
              <a:rPr lang="tr-TR" dirty="0" err="1"/>
              <a:t>While</a:t>
            </a:r>
            <a:r>
              <a:rPr lang="tr-TR" dirty="0"/>
              <a:t>/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Döngüsü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1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tr-TR" sz="16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döngü yapısı bilgisayara, koşul doğru olduğu sürece işlemleri tekrarlanmasını belirtir. Algoritma yapısı şu şekildedir:</a:t>
            </a:r>
          </a:p>
          <a:p>
            <a:endParaRPr lang="tr-TR" cap="none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tr-TR" sz="1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döngü yapısına ilişkin akış şeması ise şöyledir:</a:t>
            </a:r>
            <a:endParaRPr lang="tr-TR" sz="1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8" y="3258353"/>
            <a:ext cx="4658858" cy="27689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57" y="2907942"/>
            <a:ext cx="2718909" cy="31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2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8.4. </a:t>
            </a:r>
            <a:r>
              <a:rPr lang="tr-TR" sz="4000" dirty="0" err="1"/>
              <a:t>While</a:t>
            </a:r>
            <a:r>
              <a:rPr lang="tr-TR" sz="4000" dirty="0"/>
              <a:t>/</a:t>
            </a:r>
            <a:r>
              <a:rPr lang="tr-TR" sz="4000" dirty="0" err="1"/>
              <a:t>While</a:t>
            </a:r>
            <a:r>
              <a:rPr lang="tr-TR" sz="4000" dirty="0"/>
              <a:t> </a:t>
            </a:r>
            <a:r>
              <a:rPr lang="tr-TR" sz="4000" dirty="0" err="1"/>
              <a:t>End</a:t>
            </a:r>
            <a:r>
              <a:rPr lang="tr-TR" sz="4000" dirty="0"/>
              <a:t> Döngüsü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cap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Döngünün başlangıcında</a:t>
            </a:r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döngü içerisinde yer alan yönergelerin işlenip işlenmeyeceğine ilişkin karar vermek için koşul kontrol edilir.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Eğer koşul yanlış olursa döngü içerisindeki hiçbir yönerge işleme alınmaz.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Eğer koşul doğru ise döngü içerisindeki tüm yönergeler çalıştırılır ve tekrar döngünün başına dönülür. </a:t>
            </a:r>
          </a:p>
          <a:p>
            <a:r>
              <a:rPr lang="tr-TR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Döngü, koşul durumu yanlış olana kadar devam eder. </a:t>
            </a:r>
            <a:endParaRPr lang="tr-TR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9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368</TotalTime>
  <Words>1014</Words>
  <Application>Microsoft Office PowerPoint</Application>
  <PresentationFormat>Geniş ekran</PresentationFormat>
  <Paragraphs>93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6" baseType="lpstr">
      <vt:lpstr>Arial</vt:lpstr>
      <vt:lpstr>Impact</vt:lpstr>
      <vt:lpstr>Ana Olay</vt:lpstr>
      <vt:lpstr>8. DÖNGÜ YAPISI İLE PROBLEM ÇÖZME</vt:lpstr>
      <vt:lpstr>8.1. Döngü Mantık Yapısı</vt:lpstr>
      <vt:lpstr>8.1. Döngü Mantık Yapısı</vt:lpstr>
      <vt:lpstr>8.1. Döngü Mantık Yapısı</vt:lpstr>
      <vt:lpstr>8.2. Arttırma</vt:lpstr>
      <vt:lpstr>8.3. Biriktirme</vt:lpstr>
      <vt:lpstr>8.3. Biriktirme</vt:lpstr>
      <vt:lpstr>8.4. While/While End Döngüsü</vt:lpstr>
      <vt:lpstr>8.4. While/While End Döngüsü</vt:lpstr>
      <vt:lpstr>8.4. While/While End Döngüsü</vt:lpstr>
      <vt:lpstr>8.4. While/While End Döngüsü</vt:lpstr>
      <vt:lpstr>8.5. Repeat/Until Döngüsü</vt:lpstr>
      <vt:lpstr>8.5. Repeat/Until Döngüsü</vt:lpstr>
      <vt:lpstr>8.5. Repeat/Until Döngüsü</vt:lpstr>
      <vt:lpstr>8.4. Repeat/Until Döngüsü</vt:lpstr>
      <vt:lpstr>8.6. Otomatik Sayaç Döngüsü</vt:lpstr>
      <vt:lpstr>8.6. Otomatik Sayaç Döngüsü</vt:lpstr>
      <vt:lpstr>PowerPoint Sunusu</vt:lpstr>
      <vt:lpstr>8.7. İç İçe Döngüler</vt:lpstr>
      <vt:lpstr>8.7. İç İçe Döngüler</vt:lpstr>
      <vt:lpstr>8.8. Göstergeler</vt:lpstr>
      <vt:lpstr>8.8. Göstergeler </vt:lpstr>
      <vt:lpstr>8.9. Öz Yineleme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DÖNGÜ YAPISI İLE PROBLEM ÇÖZME</dc:title>
  <dc:creator>Serdal GÜLBAZ</dc:creator>
  <cp:lastModifiedBy>Serdal GÜLBAZ</cp:lastModifiedBy>
  <cp:revision>25</cp:revision>
  <dcterms:created xsi:type="dcterms:W3CDTF">2020-12-27T10:49:39Z</dcterms:created>
  <dcterms:modified xsi:type="dcterms:W3CDTF">2020-12-28T08:04:36Z</dcterms:modified>
</cp:coreProperties>
</file>