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85" r:id="rId12"/>
    <p:sldId id="265" r:id="rId13"/>
    <p:sldId id="266" r:id="rId14"/>
    <p:sldId id="267" r:id="rId15"/>
    <p:sldId id="286" r:id="rId16"/>
    <p:sldId id="268" r:id="rId17"/>
    <p:sldId id="287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8" r:id="rId27"/>
    <p:sldId id="277" r:id="rId28"/>
    <p:sldId id="289" r:id="rId29"/>
    <p:sldId id="278" r:id="rId30"/>
    <p:sldId id="290" r:id="rId31"/>
    <p:sldId id="283" r:id="rId32"/>
    <p:sldId id="279" r:id="rId33"/>
    <p:sldId id="280" r:id="rId34"/>
    <p:sldId id="281" r:id="rId35"/>
    <p:sldId id="282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8953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6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187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5568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062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7584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415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660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43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1345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124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02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67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840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64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359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5156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71E45BF-98A6-494F-81D5-52B0DBAAFEB7}" type="datetimeFigureOut">
              <a:rPr lang="tr-TR" smtClean="0"/>
              <a:t>17.12.2017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64C4F-1C69-4770-BB4E-CEA8F9EF61C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819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154954" y="1447800"/>
            <a:ext cx="10125621" cy="3329581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7. KARAR MANTIK YAPISI</a:t>
            </a:r>
            <a:br>
              <a:rPr lang="tr-TR" b="1" dirty="0"/>
            </a:br>
            <a:r>
              <a:rPr lang="tr-TR" b="1" dirty="0"/>
              <a:t>İLE PROBLEM ÇÖZME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E4E055C-DA35-4306-B89F-A0589CE54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81" y="188640"/>
            <a:ext cx="3057438" cy="26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163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67408" y="1556792"/>
            <a:ext cx="10657183" cy="5067925"/>
          </a:xfrm>
        </p:spPr>
        <p:txBody>
          <a:bodyPr>
            <a:normAutofit/>
          </a:bodyPr>
          <a:lstStyle/>
          <a:p>
            <a:r>
              <a:rPr lang="tr-TR" sz="3600" dirty="0"/>
              <a:t>Örneğin bir öğrencinin puan ortalamasına bakarak Geçme/Kalma durumunu belirleyen bir program yazalım.</a:t>
            </a:r>
          </a:p>
          <a:p>
            <a:r>
              <a:rPr lang="tr-TR" sz="3600" dirty="0"/>
              <a:t>Bu programın algoritması aşağıdaki gibi olacaktır:</a:t>
            </a:r>
          </a:p>
          <a:p>
            <a:pPr marL="68580" indent="0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0456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Kırpma">
            <a:extLst>
              <a:ext uri="{FF2B5EF4-FFF2-40B4-BE49-F238E27FC236}">
                <a16:creationId xmlns:a16="http://schemas.microsoft.com/office/drawing/2014/main" id="{C055E391-910B-4CCC-B3F9-9EF3260BEA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086" y="2060848"/>
            <a:ext cx="5989828" cy="3312368"/>
          </a:xfrm>
        </p:spPr>
      </p:pic>
    </p:spTree>
    <p:extLst>
      <p:ext uri="{BB962C8B-B14F-4D97-AF65-F5344CB8AC3E}">
        <p14:creationId xmlns:p14="http://schemas.microsoft.com/office/powerpoint/2010/main" val="292953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96752"/>
            <a:ext cx="8156175" cy="4536504"/>
          </a:xfrm>
        </p:spPr>
      </p:pic>
    </p:spTree>
    <p:extLst>
      <p:ext uri="{BB962C8B-B14F-4D97-AF65-F5344CB8AC3E}">
        <p14:creationId xmlns:p14="http://schemas.microsoft.com/office/powerpoint/2010/main" val="330970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Çok Koşullu Karar Yapıları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19537" y="2323653"/>
            <a:ext cx="8838108" cy="3508977"/>
          </a:xfrm>
        </p:spPr>
        <p:txBody>
          <a:bodyPr>
            <a:normAutofit/>
          </a:bodyPr>
          <a:lstStyle/>
          <a:p>
            <a:r>
              <a:rPr lang="tr-TR" sz="2800" dirty="0"/>
              <a:t>Birden fazla karar içeren algoritmaları yazmak için kullanılacak üç tür karar yapısı vardır: </a:t>
            </a:r>
          </a:p>
          <a:p>
            <a:pPr marL="822960" lvl="1" indent="-457200">
              <a:buSzPct val="90000"/>
              <a:buFont typeface="+mj-lt"/>
              <a:buAutoNum type="arabicPeriod"/>
            </a:pPr>
            <a:r>
              <a:rPr lang="tr-TR" sz="2400" dirty="0"/>
              <a:t>Düz mantık,</a:t>
            </a:r>
          </a:p>
          <a:p>
            <a:pPr marL="822960" lvl="1" indent="-457200">
              <a:buSzPct val="90000"/>
              <a:buFont typeface="+mj-lt"/>
              <a:buAutoNum type="arabicPeriod"/>
            </a:pPr>
            <a:r>
              <a:rPr lang="tr-TR" sz="2400" dirty="0"/>
              <a:t>Pozitif Mantık </a:t>
            </a:r>
          </a:p>
          <a:p>
            <a:pPr marL="822960" lvl="1" indent="-457200">
              <a:buSzPct val="90000"/>
              <a:buFont typeface="+mj-lt"/>
              <a:buAutoNum type="arabicPeriod"/>
            </a:pPr>
            <a:r>
              <a:rPr lang="tr-TR" sz="2400" dirty="0"/>
              <a:t>Negatif Mantık</a:t>
            </a:r>
          </a:p>
        </p:txBody>
      </p:sp>
    </p:spTree>
    <p:extLst>
      <p:ext uri="{BB962C8B-B14F-4D97-AF65-F5344CB8AC3E}">
        <p14:creationId xmlns:p14="http://schemas.microsoft.com/office/powerpoint/2010/main" val="33768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5480" y="1412777"/>
            <a:ext cx="9937104" cy="4419853"/>
          </a:xfrm>
        </p:spPr>
        <p:txBody>
          <a:bodyPr>
            <a:normAutofit/>
          </a:bodyPr>
          <a:lstStyle/>
          <a:p>
            <a:r>
              <a:rPr lang="tr-TR" sz="3600" dirty="0"/>
              <a:t>Düz mantık bütün koşulların doğrusal olarak işlenmesi anlamına gelir. Bu durumda </a:t>
            </a:r>
            <a:r>
              <a:rPr lang="tr-TR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else ile ifade edilen diğer seçeneği bulunmaz. </a:t>
            </a:r>
          </a:p>
        </p:txBody>
      </p:sp>
    </p:spTree>
    <p:extLst>
      <p:ext uri="{BB962C8B-B14F-4D97-AF65-F5344CB8AC3E}">
        <p14:creationId xmlns:p14="http://schemas.microsoft.com/office/powerpoint/2010/main" val="42663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E7EE59-DFBD-4BDD-AD53-BF8C6B438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412777"/>
            <a:ext cx="9793088" cy="4419853"/>
          </a:xfrm>
        </p:spPr>
        <p:txBody>
          <a:bodyPr>
            <a:normAutofit/>
          </a:bodyPr>
          <a:lstStyle/>
          <a:p>
            <a:r>
              <a:rPr lang="tr-TR" sz="3200" dirty="0"/>
              <a:t>Koşul yanlış olduğunda program doğrudan bir sonraki koşula geçer, koşul doğru ise gerekli işlemler yapıldıktan sonra bir sonraki koşula geçilir. </a:t>
            </a:r>
            <a:r>
              <a:rPr lang="tr-T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Program akışında bütün koşullar sıra ile gözden geçirilir.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80238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71464" y="1562592"/>
            <a:ext cx="9937104" cy="5328592"/>
          </a:xfrm>
        </p:spPr>
        <p:txBody>
          <a:bodyPr>
            <a:normAutofit/>
          </a:bodyPr>
          <a:lstStyle/>
          <a:p>
            <a:r>
              <a:rPr lang="tr-TR" sz="3200" dirty="0"/>
              <a:t>Diğer yandan, pozitif mantık ile bütün yönergeler işlenmez. Eğer koşul doğru ise bu kararların yönergeleri yerine program akışı modül içinde devam eder. </a:t>
            </a:r>
          </a:p>
        </p:txBody>
      </p:sp>
    </p:spTree>
    <p:extLst>
      <p:ext uri="{BB962C8B-B14F-4D97-AF65-F5344CB8AC3E}">
        <p14:creationId xmlns:p14="http://schemas.microsoft.com/office/powerpoint/2010/main" val="117219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1CEBD3-9B9C-40A9-A711-AA85149E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844825"/>
            <a:ext cx="10153128" cy="3508977"/>
          </a:xfrm>
        </p:spPr>
        <p:txBody>
          <a:bodyPr>
            <a:normAutofit/>
          </a:bodyPr>
          <a:lstStyle/>
          <a:p>
            <a:r>
              <a:rPr lang="tr-TR" sz="3200" dirty="0"/>
              <a:t>Koşul doğru olduğu sürece akış bu şekildedir ancak </a:t>
            </a:r>
            <a:r>
              <a:rPr lang="tr-T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koşulun yanlış olma durumunda diğer koşula geçilir </a:t>
            </a:r>
            <a:r>
              <a:rPr lang="tr-TR" sz="3200" dirty="0"/>
              <a:t>ve doğru olana kadar devam edilir.</a:t>
            </a:r>
          </a:p>
        </p:txBody>
      </p:sp>
    </p:spTree>
    <p:extLst>
      <p:ext uri="{BB962C8B-B14F-4D97-AF65-F5344CB8AC3E}">
        <p14:creationId xmlns:p14="http://schemas.microsoft.com/office/powerpoint/2010/main" val="29890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7488" y="1674512"/>
            <a:ext cx="9721080" cy="3508977"/>
          </a:xfrm>
        </p:spPr>
        <p:txBody>
          <a:bodyPr>
            <a:normAutofit/>
          </a:bodyPr>
          <a:lstStyle/>
          <a:p>
            <a:r>
              <a:rPr lang="tr-TR" sz="3200" dirty="0"/>
              <a:t>Negatif mantık da pozitif mantığa benzemekle beraber burada </a:t>
            </a:r>
            <a:r>
              <a:rPr lang="tr-T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program akışı karar yanlış olduğu sürece devam eder. </a:t>
            </a:r>
          </a:p>
        </p:txBody>
      </p:sp>
    </p:spTree>
    <p:extLst>
      <p:ext uri="{BB962C8B-B14F-4D97-AF65-F5344CB8AC3E}">
        <p14:creationId xmlns:p14="http://schemas.microsoft.com/office/powerpoint/2010/main" val="24143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74220" y="1196752"/>
            <a:ext cx="9404723" cy="1400530"/>
          </a:xfrm>
        </p:spPr>
        <p:txBody>
          <a:bodyPr/>
          <a:lstStyle/>
          <a:p>
            <a:r>
              <a:rPr lang="tr-TR" b="1" dirty="0"/>
              <a:t>İç İçe Karar Yapıları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81320" cy="4195481"/>
          </a:xfrm>
        </p:spPr>
        <p:txBody>
          <a:bodyPr>
            <a:normAutofit/>
          </a:bodyPr>
          <a:lstStyle/>
          <a:p>
            <a:r>
              <a:rPr lang="tr-TR" sz="2800" dirty="0"/>
              <a:t>Çoklu karar yapıları içeren algoritmalarda eğer koşullarını iç içe yazmamız gerekebilir. Bu durumda pozitif ve negatif mantık yapıları kullanılabilir; düz mantık yapısı kullanılmaz. </a:t>
            </a:r>
          </a:p>
        </p:txBody>
      </p:sp>
    </p:spTree>
    <p:extLst>
      <p:ext uri="{BB962C8B-B14F-4D97-AF65-F5344CB8AC3E}">
        <p14:creationId xmlns:p14="http://schemas.microsoft.com/office/powerpoint/2010/main" val="33563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FEBFF4CE-1944-4D0C-9D99-30636BF6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389348"/>
            <a:ext cx="6637468" cy="1362075"/>
          </a:xfrm>
        </p:spPr>
        <p:txBody>
          <a:bodyPr/>
          <a:lstStyle/>
          <a:p>
            <a:r>
              <a:rPr lang="tr-TR" dirty="0"/>
              <a:t>NELER ÖĞRENECEKSİNİZ?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9456F76-5D9A-454C-ADB1-BFF2FE8A3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1544" y="2054772"/>
            <a:ext cx="9217023" cy="4182540"/>
          </a:xfrm>
        </p:spPr>
        <p:txBody>
          <a:bodyPr>
            <a:normAutofit/>
          </a:bodyPr>
          <a:lstStyle/>
          <a:p>
            <a:r>
              <a:rPr lang="tr-TR" dirty="0"/>
              <a:t>Bu bölümde;</a:t>
            </a:r>
          </a:p>
          <a:p>
            <a:r>
              <a:rPr lang="tr-TR" dirty="0"/>
              <a:t> Bir probleme çözüm üretebilmek için karar mantık yapısını kullanabilecek,</a:t>
            </a:r>
          </a:p>
          <a:p>
            <a:r>
              <a:rPr lang="tr-TR" dirty="0"/>
              <a:t> Problem çözme araçlarını kullanarak çözüm üretebilecek,</a:t>
            </a:r>
          </a:p>
          <a:p>
            <a:r>
              <a:rPr lang="tr-TR" dirty="0"/>
              <a:t> İç içe karar yönergeleri oluşturabilecek,</a:t>
            </a:r>
          </a:p>
          <a:p>
            <a:r>
              <a:rPr lang="tr-TR" dirty="0"/>
              <a:t> Pozitif ve negatif yapıları iç içe kullanabilecek,</a:t>
            </a:r>
          </a:p>
          <a:p>
            <a:r>
              <a:rPr lang="tr-TR" dirty="0"/>
              <a:t> Mantıksal dönüşümü kavrayabilecek,</a:t>
            </a:r>
          </a:p>
          <a:p>
            <a:r>
              <a:rPr lang="tr-TR" dirty="0"/>
              <a:t> Doğru karar yapısını oluşturabilecek,</a:t>
            </a:r>
          </a:p>
          <a:p>
            <a:r>
              <a:rPr lang="tr-TR" dirty="0"/>
              <a:t> Verilen bir dizi kuraldan karar tablosu hazırlayabilecek,</a:t>
            </a:r>
          </a:p>
          <a:p>
            <a:r>
              <a:rPr lang="tr-TR" dirty="0"/>
              <a:t> Bir karar tablosundan karar mantık yapısı oluşturabileceksiniz.</a:t>
            </a:r>
          </a:p>
        </p:txBody>
      </p:sp>
    </p:spTree>
    <p:extLst>
      <p:ext uri="{BB962C8B-B14F-4D97-AF65-F5344CB8AC3E}">
        <p14:creationId xmlns:p14="http://schemas.microsoft.com/office/powerpoint/2010/main" val="38634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1424" y="1268760"/>
            <a:ext cx="10657184" cy="4661105"/>
          </a:xfrm>
        </p:spPr>
        <p:txBody>
          <a:bodyPr>
            <a:normAutofit/>
          </a:bodyPr>
          <a:lstStyle/>
          <a:p>
            <a:r>
              <a:rPr lang="tr-TR" sz="3200" dirty="0"/>
              <a:t>Aşağıdaki algoritma, öğrencinin puan ortalamasına göre Geçme/Kalma durumunu kontrol ettikten sonra, geçiyorsa öğrencinin belge alma durumunu belirlemektedir.</a:t>
            </a:r>
          </a:p>
          <a:p>
            <a:r>
              <a:rPr lang="tr-TR" sz="3200" dirty="0"/>
              <a:t>Bu durumda bu örneğin algoritmasını aşağıdaki biçimde düzenleyebiliriz.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77053914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 descr="Ekran Kırpma">
            <a:extLst>
              <a:ext uri="{FF2B5EF4-FFF2-40B4-BE49-F238E27FC236}">
                <a16:creationId xmlns:a16="http://schemas.microsoft.com/office/drawing/2014/main" id="{A8E10750-E0E8-49CC-BA6E-B70B82B39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532477"/>
            <a:ext cx="8805077" cy="5793046"/>
          </a:xfrm>
        </p:spPr>
      </p:pic>
    </p:spTree>
    <p:extLst>
      <p:ext uri="{BB962C8B-B14F-4D97-AF65-F5344CB8AC3E}">
        <p14:creationId xmlns:p14="http://schemas.microsoft.com/office/powerpoint/2010/main" val="33659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620688"/>
            <a:ext cx="8928992" cy="5869985"/>
          </a:xfrm>
        </p:spPr>
      </p:pic>
    </p:spTree>
    <p:extLst>
      <p:ext uri="{BB962C8B-B14F-4D97-AF65-F5344CB8AC3E}">
        <p14:creationId xmlns:p14="http://schemas.microsoft.com/office/powerpoint/2010/main" val="371043123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74220" y="1124744"/>
            <a:ext cx="9404723" cy="1400530"/>
          </a:xfrm>
        </p:spPr>
        <p:txBody>
          <a:bodyPr/>
          <a:lstStyle/>
          <a:p>
            <a:r>
              <a:rPr lang="tr-TR" b="1" dirty="0"/>
              <a:t>Düz Mantık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Düz mantık ile çalışan kararlarda bütün koşullar test edilir. Bir koşulun test edilmesi, “Doğru” yada “Yanlış” sonuç elde etmek için durumun işlenmesidir</a:t>
            </a:r>
            <a:r>
              <a:rPr lang="tr-TR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Düz mantık çözümlerin içinde en yetersiz çözüm olarak nitelendirilebilir, </a:t>
            </a:r>
            <a:r>
              <a:rPr lang="tr-TR" dirty="0"/>
              <a:t>çünkü bütün koşulların test edilmesi, programın çalışmasını da uzatır.</a:t>
            </a:r>
          </a:p>
        </p:txBody>
      </p:sp>
    </p:spTree>
    <p:extLst>
      <p:ext uri="{BB962C8B-B14F-4D97-AF65-F5344CB8AC3E}">
        <p14:creationId xmlns:p14="http://schemas.microsoft.com/office/powerpoint/2010/main" val="244556219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95400" y="1412776"/>
            <a:ext cx="11233248" cy="4635877"/>
          </a:xfrm>
        </p:spPr>
        <p:txBody>
          <a:bodyPr>
            <a:normAutofit/>
          </a:bodyPr>
          <a:lstStyle/>
          <a:p>
            <a:r>
              <a:rPr lang="tr-TR" sz="3200" dirty="0"/>
              <a:t>Şimdi düz mantık ile çözülebilen bir örneği inceleyelim.</a:t>
            </a:r>
          </a:p>
          <a:p>
            <a:r>
              <a:rPr lang="tr-TR" sz="3200" dirty="0"/>
              <a:t>Tiyatro bileti alırken bilet fiyatı yaşa göre değişmektedir. </a:t>
            </a:r>
            <a:r>
              <a:rPr lang="tr-T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Yaşı 18’den küçük olanlar için bilet ücreti 15 TL; yaşı 18’den büyük ve 65’ten küçük olanlar için 20 TL ve yaşı 65’ten büyük olanlar için 10 TL </a:t>
            </a:r>
            <a:r>
              <a:rPr lang="tr-TR" sz="3200" dirty="0"/>
              <a:t>olarak belirlenmiştir.</a:t>
            </a:r>
          </a:p>
        </p:txBody>
      </p:sp>
    </p:spTree>
    <p:extLst>
      <p:ext uri="{BB962C8B-B14F-4D97-AF65-F5344CB8AC3E}">
        <p14:creationId xmlns:p14="http://schemas.microsoft.com/office/powerpoint/2010/main" val="6242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İçerik Yer Tutucusu 10" descr="Ekran Kırpma">
            <a:extLst>
              <a:ext uri="{FF2B5EF4-FFF2-40B4-BE49-F238E27FC236}">
                <a16:creationId xmlns:a16="http://schemas.microsoft.com/office/drawing/2014/main" id="{5072192E-7EE1-4A77-BFDB-4F093BE708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40" y="764704"/>
            <a:ext cx="3905794" cy="1733792"/>
          </a:xfrm>
        </p:spPr>
      </p:pic>
      <p:pic>
        <p:nvPicPr>
          <p:cNvPr id="13" name="Resim 12" descr="Ekran Kırpma">
            <a:extLst>
              <a:ext uri="{FF2B5EF4-FFF2-40B4-BE49-F238E27FC236}">
                <a16:creationId xmlns:a16="http://schemas.microsoft.com/office/drawing/2014/main" id="{764E436F-B0CE-469B-941F-F3F8F0FF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40" y="2498496"/>
            <a:ext cx="3905795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188640"/>
            <a:ext cx="6696744" cy="6408712"/>
          </a:xfrm>
        </p:spPr>
      </p:pic>
    </p:spTree>
    <p:extLst>
      <p:ext uri="{BB962C8B-B14F-4D97-AF65-F5344CB8AC3E}">
        <p14:creationId xmlns:p14="http://schemas.microsoft.com/office/powerpoint/2010/main" val="3808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99456" y="980729"/>
            <a:ext cx="10153128" cy="4851901"/>
          </a:xfrm>
        </p:spPr>
        <p:txBody>
          <a:bodyPr>
            <a:normAutofit/>
          </a:bodyPr>
          <a:lstStyle/>
          <a:p>
            <a:r>
              <a:rPr lang="tr-TR" sz="3200" dirty="0"/>
              <a:t>Algoritma ve akış şeması içerisinde </a:t>
            </a:r>
            <a:r>
              <a:rPr lang="tr-T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“else” kullanılmadığına dikkat ediniz. </a:t>
            </a:r>
          </a:p>
          <a:p>
            <a:r>
              <a:rPr lang="tr-TR" sz="3200" dirty="0"/>
              <a:t>Kontrol edilen koşul yanlış ise doğrudan bir sonraki koşul kontrol edilmektedir ki bu yüzden “değilse” durumuna gerek yoktur.</a:t>
            </a:r>
          </a:p>
        </p:txBody>
      </p:sp>
    </p:spTree>
    <p:extLst>
      <p:ext uri="{BB962C8B-B14F-4D97-AF65-F5344CB8AC3E}">
        <p14:creationId xmlns:p14="http://schemas.microsoft.com/office/powerpoint/2010/main" val="633414773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7CD771-57DC-495F-A8BD-EFD62917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340768"/>
            <a:ext cx="9937103" cy="5067925"/>
          </a:xfrm>
        </p:spPr>
        <p:txBody>
          <a:bodyPr>
            <a:normAutofit/>
          </a:bodyPr>
          <a:lstStyle/>
          <a:p>
            <a:r>
              <a:rPr lang="tr-TR" sz="3600" dirty="0"/>
              <a:t>Kontrol edilen durum doğru olsa ve işlem yapılsa bile bütün koşullar yine de sıra ile kontrol edilmektedir.</a:t>
            </a:r>
          </a:p>
          <a:p>
            <a:r>
              <a:rPr lang="tr-TR" sz="3600" dirty="0"/>
              <a:t>Program çoğu durumda gereksiz kontroller yapmaktadır.</a:t>
            </a:r>
          </a:p>
          <a:p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0457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45130" y="980728"/>
            <a:ext cx="9404723" cy="1400530"/>
          </a:xfrm>
        </p:spPr>
        <p:txBody>
          <a:bodyPr/>
          <a:lstStyle/>
          <a:p>
            <a:r>
              <a:rPr lang="tr-TR" b="1" dirty="0"/>
              <a:t>Pozitif Mantık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609312" cy="4195481"/>
          </a:xfrm>
        </p:spPr>
        <p:txBody>
          <a:bodyPr>
            <a:normAutofit/>
          </a:bodyPr>
          <a:lstStyle/>
          <a:p>
            <a:r>
              <a:rPr lang="tr-TR" sz="3200" dirty="0"/>
              <a:t>Düşünme biçimimize en çok benzeyen yapı olması nedeni ile pozitif mantık kullanımı en kolay yapıdır.</a:t>
            </a:r>
          </a:p>
        </p:txBody>
      </p:sp>
    </p:spTree>
    <p:extLst>
      <p:ext uri="{BB962C8B-B14F-4D97-AF65-F5344CB8AC3E}">
        <p14:creationId xmlns:p14="http://schemas.microsoft.com/office/powerpoint/2010/main" val="863205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Karar Mantık Yapısı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1384" y="1846145"/>
            <a:ext cx="11545889" cy="4195481"/>
          </a:xfrm>
        </p:spPr>
        <p:txBody>
          <a:bodyPr>
            <a:normAutofit/>
          </a:bodyPr>
          <a:lstStyle/>
          <a:p>
            <a:r>
              <a:rPr lang="tr-TR" sz="3200" dirty="0"/>
              <a:t>Karar yapıları, bilgisayara iki ya da daha fazla seçenek arasından seçim yapma hakkı tanıyan önemli ve güçlü bir mantık yapısıdır.</a:t>
            </a:r>
          </a:p>
          <a:p>
            <a:r>
              <a:rPr lang="tr-TR" sz="3200" dirty="0"/>
              <a:t>Karar mantık yapısı, </a:t>
            </a:r>
            <a:r>
              <a:rPr lang="tr-TR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if</a:t>
            </a:r>
            <a:r>
              <a:rPr lang="tr-T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tr-TR" sz="3200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then</a:t>
            </a:r>
            <a:r>
              <a:rPr lang="tr-T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-else (eğer-koşul sağlanırsa-x, değilse y)</a:t>
            </a:r>
            <a:r>
              <a:rPr lang="tr-TR" sz="3200" dirty="0"/>
              <a:t> yönergesini kullanır.</a:t>
            </a:r>
          </a:p>
        </p:txBody>
      </p:sp>
    </p:spTree>
    <p:extLst>
      <p:ext uri="{BB962C8B-B14F-4D97-AF65-F5344CB8AC3E}">
        <p14:creationId xmlns:p14="http://schemas.microsoft.com/office/powerpoint/2010/main" val="2599813767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667322-E268-44B7-A539-B15202E3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412776"/>
            <a:ext cx="11568608" cy="4923909"/>
          </a:xfrm>
        </p:spPr>
        <p:txBody>
          <a:bodyPr>
            <a:normAutofit/>
          </a:bodyPr>
          <a:lstStyle/>
          <a:p>
            <a:r>
              <a:rPr lang="tr-TR" sz="3200" dirty="0"/>
              <a:t>Pozitif mantık her zaman iç içe </a:t>
            </a:r>
            <a:r>
              <a:rPr lang="tr-TR" sz="3200" dirty="0" err="1"/>
              <a:t>If</a:t>
            </a:r>
            <a:r>
              <a:rPr lang="tr-TR" sz="3200" dirty="0"/>
              <a:t>/</a:t>
            </a:r>
            <a:r>
              <a:rPr lang="tr-TR" sz="3200" dirty="0" err="1"/>
              <a:t>Then</a:t>
            </a:r>
            <a:r>
              <a:rPr lang="tr-TR" sz="3200" dirty="0"/>
              <a:t>/Else yapısını kullanır. Bu yapı; kullanıldığında genellikle bilgisayardan, </a:t>
            </a:r>
            <a:r>
              <a:rPr lang="tr-T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koşulun doğru olması durumunda işlem yapması, yanlış olması durumunda farklı bir karar vermesi beklenir. </a:t>
            </a:r>
            <a:r>
              <a:rPr lang="tr-TR" sz="3200" dirty="0"/>
              <a:t>Böylece daha az adımda karar verilebilir. </a:t>
            </a:r>
          </a:p>
          <a:p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640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92696"/>
            <a:ext cx="8064896" cy="5860339"/>
          </a:xfrm>
        </p:spPr>
      </p:pic>
    </p:spTree>
    <p:extLst>
      <p:ext uri="{BB962C8B-B14F-4D97-AF65-F5344CB8AC3E}">
        <p14:creationId xmlns:p14="http://schemas.microsoft.com/office/powerpoint/2010/main" val="1492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"/>
          <a:stretch/>
        </p:blipFill>
        <p:spPr>
          <a:xfrm>
            <a:off x="1413592" y="1268760"/>
            <a:ext cx="9364816" cy="4676004"/>
          </a:xfrm>
        </p:spPr>
      </p:pic>
    </p:spTree>
    <p:extLst>
      <p:ext uri="{BB962C8B-B14F-4D97-AF65-F5344CB8AC3E}">
        <p14:creationId xmlns:p14="http://schemas.microsoft.com/office/powerpoint/2010/main" val="394117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0800" y="836712"/>
            <a:ext cx="9404723" cy="1400530"/>
          </a:xfrm>
        </p:spPr>
        <p:txBody>
          <a:bodyPr/>
          <a:lstStyle/>
          <a:p>
            <a:r>
              <a:rPr lang="tr-TR" b="1" dirty="0"/>
              <a:t>Negatif Mantık Kullanımı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07888" cy="4195481"/>
          </a:xfrm>
        </p:spPr>
        <p:txBody>
          <a:bodyPr>
            <a:normAutofit/>
          </a:bodyPr>
          <a:lstStyle/>
          <a:p>
            <a:r>
              <a:rPr lang="tr-TR" sz="2800" dirty="0"/>
              <a:t>Negatif mantık kullanıldığında bilgisayardan, </a:t>
            </a:r>
            <a:r>
              <a:rPr lang="tr-TR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koşulun doğru olması durumunda farklı yönergeleri takip etmesi beklenir. </a:t>
            </a:r>
          </a:p>
          <a:p>
            <a:r>
              <a:rPr lang="tr-TR" sz="2800" dirty="0"/>
              <a:t>Negatif mantık kullanmak, kontrol edilecek koşul sayısını azalttığından programı daha anlaşılır kılarak geliştirir.</a:t>
            </a:r>
          </a:p>
        </p:txBody>
      </p:sp>
    </p:spTree>
    <p:extLst>
      <p:ext uri="{BB962C8B-B14F-4D97-AF65-F5344CB8AC3E}">
        <p14:creationId xmlns:p14="http://schemas.microsoft.com/office/powerpoint/2010/main" val="367961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04" y="908720"/>
            <a:ext cx="7128792" cy="5294396"/>
          </a:xfrm>
        </p:spPr>
      </p:pic>
    </p:spTree>
    <p:extLst>
      <p:ext uri="{BB962C8B-B14F-4D97-AF65-F5344CB8AC3E}">
        <p14:creationId xmlns:p14="http://schemas.microsoft.com/office/powerpoint/2010/main" val="84971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129848"/>
            <a:ext cx="9865096" cy="4963448"/>
          </a:xfrm>
        </p:spPr>
      </p:pic>
    </p:spTree>
    <p:extLst>
      <p:ext uri="{BB962C8B-B14F-4D97-AF65-F5344CB8AC3E}">
        <p14:creationId xmlns:p14="http://schemas.microsoft.com/office/powerpoint/2010/main" val="34160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167CC49-47DC-4000-A16F-EFBDC8E7A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0" y="1340768"/>
            <a:ext cx="11485276" cy="4923909"/>
          </a:xfrm>
        </p:spPr>
        <p:txBody>
          <a:bodyPr>
            <a:normAutofit/>
          </a:bodyPr>
          <a:lstStyle/>
          <a:p>
            <a:r>
              <a:rPr lang="tr-TR" sz="3200" dirty="0"/>
              <a:t>Şimdi bir problemi çözmenin 4 farklı yolunu inceleyelim. Harcanan para miktarına göre belli sayılarda “</a:t>
            </a:r>
            <a:r>
              <a:rPr lang="tr-TR" sz="3200" dirty="0" err="1"/>
              <a:t>bonus</a:t>
            </a:r>
            <a:r>
              <a:rPr lang="tr-TR" sz="3200" dirty="0"/>
              <a:t>” verilmesi için farklı mantık yapılarında akış şemaları şu şekildedir:</a:t>
            </a:r>
          </a:p>
        </p:txBody>
      </p:sp>
    </p:spTree>
    <p:extLst>
      <p:ext uri="{BB962C8B-B14F-4D97-AF65-F5344CB8AC3E}">
        <p14:creationId xmlns:p14="http://schemas.microsoft.com/office/powerpoint/2010/main" val="10681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Ekran Kırpma">
            <a:extLst>
              <a:ext uri="{FF2B5EF4-FFF2-40B4-BE49-F238E27FC236}">
                <a16:creationId xmlns:a16="http://schemas.microsoft.com/office/drawing/2014/main" id="{D20CB2B1-C9A3-4092-B6EC-4A2132EE8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51164"/>
            <a:ext cx="5616624" cy="6555671"/>
          </a:xfrm>
        </p:spPr>
      </p:pic>
    </p:spTree>
    <p:extLst>
      <p:ext uri="{BB962C8B-B14F-4D97-AF65-F5344CB8AC3E}">
        <p14:creationId xmlns:p14="http://schemas.microsoft.com/office/powerpoint/2010/main" val="4182339728"/>
      </p:ext>
    </p:extLst>
  </p:cSld>
  <p:clrMapOvr>
    <a:masterClrMapping/>
  </p:clrMapOvr>
  <p:transition spd="slow">
    <p:comb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>
            <a:extLst>
              <a:ext uri="{FF2B5EF4-FFF2-40B4-BE49-F238E27FC236}">
                <a16:creationId xmlns:a16="http://schemas.microsoft.com/office/drawing/2014/main" id="{7E9EDBF4-FC79-40EA-8F7A-53CAAFCCF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21422"/>
            <a:ext cx="5544616" cy="6766478"/>
          </a:xfrm>
        </p:spPr>
      </p:pic>
    </p:spTree>
    <p:extLst>
      <p:ext uri="{BB962C8B-B14F-4D97-AF65-F5344CB8AC3E}">
        <p14:creationId xmlns:p14="http://schemas.microsoft.com/office/powerpoint/2010/main" val="29699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>
            <a:extLst>
              <a:ext uri="{FF2B5EF4-FFF2-40B4-BE49-F238E27FC236}">
                <a16:creationId xmlns:a16="http://schemas.microsoft.com/office/drawing/2014/main" id="{F9E9040F-78F0-405F-B667-4F54185E3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04969"/>
            <a:ext cx="5256583" cy="6648061"/>
          </a:xfrm>
        </p:spPr>
      </p:pic>
    </p:spTree>
    <p:extLst>
      <p:ext uri="{BB962C8B-B14F-4D97-AF65-F5344CB8AC3E}">
        <p14:creationId xmlns:p14="http://schemas.microsoft.com/office/powerpoint/2010/main" val="35236862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060848"/>
            <a:ext cx="6840760" cy="33239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683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 descr="Ekran Kırpma">
            <a:extLst>
              <a:ext uri="{FF2B5EF4-FFF2-40B4-BE49-F238E27FC236}">
                <a16:creationId xmlns:a16="http://schemas.microsoft.com/office/drawing/2014/main" id="{9ABB21D3-DAE1-4BB6-9E8C-9EF7657DE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116632"/>
            <a:ext cx="5184576" cy="6631382"/>
          </a:xfrm>
        </p:spPr>
      </p:pic>
    </p:spTree>
    <p:extLst>
      <p:ext uri="{BB962C8B-B14F-4D97-AF65-F5344CB8AC3E}">
        <p14:creationId xmlns:p14="http://schemas.microsoft.com/office/powerpoint/2010/main" val="18820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FB96C7E-874E-4564-9273-DA8535219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28" y="1196752"/>
            <a:ext cx="102971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Mantık yapısına ilişkin seçim konusunda düşünürken aşağıdaki sorulara yanıt aramak önemlidir.</a:t>
            </a:r>
          </a:p>
          <a:p>
            <a:r>
              <a:rPr lang="tr-TR" b="1" dirty="0"/>
              <a:t>1</a:t>
            </a:r>
            <a:r>
              <a:rPr lang="tr-TR" dirty="0"/>
              <a:t>. Hangi mantık yapısı, programı daha anlaşılır kılmaktadır?</a:t>
            </a:r>
          </a:p>
          <a:p>
            <a:r>
              <a:rPr lang="tr-TR" b="1" dirty="0"/>
              <a:t>2</a:t>
            </a:r>
            <a:r>
              <a:rPr lang="tr-TR" dirty="0"/>
              <a:t>. Hangi mantık yapısını yönetmek ve değiştirmek daha kolaydır?</a:t>
            </a:r>
          </a:p>
          <a:p>
            <a:r>
              <a:rPr lang="tr-TR" b="1" dirty="0"/>
              <a:t>3</a:t>
            </a:r>
            <a:r>
              <a:rPr lang="tr-TR" dirty="0"/>
              <a:t>. Veriye ilişkin fazla bilgi yokken en az sayıda koşul kontrolü yapan, hangi mantık yapısıdır?</a:t>
            </a:r>
          </a:p>
          <a:p>
            <a:r>
              <a:rPr lang="tr-TR" b="1" dirty="0"/>
              <a:t>4</a:t>
            </a:r>
            <a:r>
              <a:rPr lang="tr-TR" dirty="0"/>
              <a:t>. Veri sunulduğunda en az koşul kontrolünü yapan mantık yapısı hangisidir?</a:t>
            </a:r>
          </a:p>
          <a:p>
            <a:r>
              <a:rPr lang="tr-TR" dirty="0"/>
              <a:t>Karar sureci sonunda iki yapının eşit sonuç verdiğini görürseniz herhangi birini seçebilirsiniz.</a:t>
            </a:r>
          </a:p>
        </p:txBody>
      </p:sp>
    </p:spTree>
    <p:extLst>
      <p:ext uri="{BB962C8B-B14F-4D97-AF65-F5344CB8AC3E}">
        <p14:creationId xmlns:p14="http://schemas.microsoft.com/office/powerpoint/2010/main" val="5781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E1C59A-8786-4C80-AD9B-D2D6F8C7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SORU</a:t>
            </a:r>
          </a:p>
        </p:txBody>
      </p:sp>
      <p:pic>
        <p:nvPicPr>
          <p:cNvPr id="5" name="İçerik Yer Tutucusu 4" descr="Ekran Kırpma">
            <a:extLst>
              <a:ext uri="{FF2B5EF4-FFF2-40B4-BE49-F238E27FC236}">
                <a16:creationId xmlns:a16="http://schemas.microsoft.com/office/drawing/2014/main" id="{0B7529C8-DEC8-41FF-8829-00CE1D51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34" y="1741023"/>
            <a:ext cx="9964739" cy="33759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619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3352" y="1268760"/>
            <a:ext cx="11928648" cy="5139933"/>
          </a:xfrm>
        </p:spPr>
        <p:txBody>
          <a:bodyPr>
            <a:normAutofit/>
          </a:bodyPr>
          <a:lstStyle/>
          <a:p>
            <a:r>
              <a:rPr lang="tr-TR" sz="3200" dirty="0"/>
              <a:t>Bu kodlamada yer alan koşul;</a:t>
            </a:r>
          </a:p>
          <a:p>
            <a:pPr marL="525780" indent="-457200">
              <a:buSzPct val="90000"/>
              <a:buFont typeface="+mj-lt"/>
              <a:buAutoNum type="arabicPeriod"/>
            </a:pPr>
            <a:r>
              <a:rPr lang="tr-TR" sz="3000" dirty="0"/>
              <a:t>Mantıksal bir ifade (AND (VE), OR (YA DA) veya NOT (DEĞİL))</a:t>
            </a:r>
          </a:p>
          <a:p>
            <a:pPr marL="525780" indent="-457200">
              <a:buSzPct val="90000"/>
              <a:buFont typeface="+mj-lt"/>
              <a:buAutoNum type="arabicPeriod"/>
            </a:pPr>
            <a:r>
              <a:rPr lang="tr-TR" sz="3000" dirty="0"/>
              <a:t>İlişkisel operatörleri kullanan bir ifade (&lt;, &gt;, &lt;=, &gt;=, =),</a:t>
            </a:r>
          </a:p>
          <a:p>
            <a:pPr marL="525780" indent="-457200">
              <a:buSzPct val="90000"/>
              <a:buFont typeface="+mj-lt"/>
              <a:buAutoNum type="arabicPeriod"/>
            </a:pPr>
            <a:r>
              <a:rPr lang="tr-TR" sz="3000" dirty="0"/>
              <a:t>Sonucu doğru ya da yanlış çıkan mantıksal bir değişken,</a:t>
            </a:r>
          </a:p>
          <a:p>
            <a:pPr marL="525780" indent="-457200">
              <a:buSzPct val="90000"/>
              <a:buFont typeface="+mj-lt"/>
              <a:buAutoNum type="arabicPeriod"/>
            </a:pPr>
            <a:r>
              <a:rPr lang="tr-TR" sz="3000" dirty="0"/>
              <a:t>Bu üç seçeneğin birleşiminden oluşan bir ifade olabilir.</a:t>
            </a:r>
          </a:p>
        </p:txBody>
      </p:sp>
    </p:spTree>
    <p:extLst>
      <p:ext uri="{BB962C8B-B14F-4D97-AF65-F5344CB8AC3E}">
        <p14:creationId xmlns:p14="http://schemas.microsoft.com/office/powerpoint/2010/main" val="65547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416" y="1196752"/>
            <a:ext cx="11161240" cy="506792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tr-TR" sz="3000" dirty="0"/>
              <a:t>Koşullara ilişkin açıklamalar aşağıdaki gibi olabilir:</a:t>
            </a:r>
          </a:p>
          <a:p>
            <a:pPr marL="525780" indent="-457200">
              <a:buSzPct val="90000"/>
              <a:buFont typeface="+mj-lt"/>
              <a:buAutoNum type="arabicPeriod"/>
            </a:pPr>
            <a:r>
              <a:rPr lang="tr-TR" sz="3000" dirty="0"/>
              <a:t>A &lt; B (A ve B sayısal, karakter ya da dizi gibi aynı veri türündedir.)</a:t>
            </a:r>
          </a:p>
          <a:p>
            <a:pPr marL="525780" indent="-457200">
              <a:buSzPct val="90000"/>
              <a:buFont typeface="+mj-lt"/>
              <a:buAutoNum type="arabicPeriod"/>
            </a:pPr>
            <a:r>
              <a:rPr lang="tr-TR" sz="3000" dirty="0"/>
              <a:t>X + 5 &gt; = Z ( X ve Z sayısal veridir.)</a:t>
            </a:r>
          </a:p>
          <a:p>
            <a:pPr marL="525780" indent="-457200">
              <a:buSzPct val="90000"/>
              <a:buFont typeface="+mj-lt"/>
              <a:buAutoNum type="arabicPeriod"/>
            </a:pPr>
            <a:r>
              <a:rPr lang="tr-TR" sz="3000" dirty="0"/>
              <a:t>E &lt; 5 OR F &gt; 12 ( E ve F sayısal veridir.)</a:t>
            </a:r>
          </a:p>
          <a:p>
            <a:pPr marL="525780" indent="-457200">
              <a:buSzPct val="90000"/>
              <a:buFont typeface="+mj-lt"/>
              <a:buAutoNum type="arabicPeriod"/>
            </a:pPr>
            <a:r>
              <a:rPr lang="tr-TR" sz="3000" dirty="0"/>
              <a:t>(A &lt; B) AND (X = 10 OR Y &gt;15) (A ve B sayısal, karakter ya da dizi gibi aynı veri türündedir ve X ve Y sayısal veridir.)</a:t>
            </a:r>
          </a:p>
          <a:p>
            <a:pPr marL="525780" indent="-457200">
              <a:buSzPct val="90000"/>
              <a:buFont typeface="+mj-lt"/>
              <a:buAutoNum type="arabicPeriod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1767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3412" y="1196752"/>
            <a:ext cx="10585175" cy="5139933"/>
          </a:xfrm>
        </p:spPr>
        <p:txBody>
          <a:bodyPr>
            <a:normAutofit/>
          </a:bodyPr>
          <a:lstStyle/>
          <a:p>
            <a:r>
              <a:rPr lang="tr-TR" sz="3200" dirty="0"/>
              <a:t>Mantıksal operatörler bir ya da daha fazla durumu bağlamak için kullanılır. </a:t>
            </a:r>
          </a:p>
          <a:p>
            <a:r>
              <a:rPr lang="tr-TR" sz="3200" dirty="0"/>
              <a:t>Örneğin sürücü belgesi alabilmek için </a:t>
            </a:r>
            <a:r>
              <a:rPr lang="tr-T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18 yaşını doldurmuş ve bir sürücü kursunu başarı ile tamamlamış olma</a:t>
            </a:r>
            <a:r>
              <a:rPr lang="tr-TR" sz="3200" dirty="0"/>
              <a:t> şartı vardır. Bu örnekteki kontrol, bu iki durumu </a:t>
            </a:r>
            <a:r>
              <a:rPr lang="tr-TR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AND</a:t>
            </a:r>
            <a:r>
              <a:rPr lang="tr-TR" sz="3200" dirty="0"/>
              <a:t> operatörü ile bağlayarak kontrol etmeyi gerektirir.</a:t>
            </a:r>
          </a:p>
        </p:txBody>
      </p:sp>
    </p:spTree>
    <p:extLst>
      <p:ext uri="{BB962C8B-B14F-4D97-AF65-F5344CB8AC3E}">
        <p14:creationId xmlns:p14="http://schemas.microsoft.com/office/powerpoint/2010/main" val="16978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Tek Koşullu Yapılar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Tek bir koşulun sorgulandığı döngü yapısı için akış şeması aşağıdaki gibidir.</a:t>
            </a:r>
          </a:p>
          <a:p>
            <a:pPr marL="68580" indent="0">
              <a:buNone/>
            </a:pPr>
            <a:endParaRPr lang="tr-TR" dirty="0"/>
          </a:p>
          <a:p>
            <a:pPr marL="68580" indent="0">
              <a:buNone/>
            </a:pPr>
            <a:endParaRPr lang="tr-TR" dirty="0"/>
          </a:p>
        </p:txBody>
      </p:sp>
      <p:pic>
        <p:nvPicPr>
          <p:cNvPr id="5" name="Resim 4" descr="Ekran Kırpm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636912"/>
            <a:ext cx="5760640" cy="40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55651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9416" y="1268760"/>
            <a:ext cx="10729191" cy="5067925"/>
          </a:xfrm>
        </p:spPr>
        <p:txBody>
          <a:bodyPr>
            <a:normAutofit/>
          </a:bodyPr>
          <a:lstStyle/>
          <a:p>
            <a:r>
              <a:rPr lang="tr-TR" sz="3200" dirty="0"/>
              <a:t>Koşulun sağlanıp sağlanmaması durumuna göre programın akışı değişir ve program, karara uygun yönergelerle çalışmaya devam eder.</a:t>
            </a:r>
          </a:p>
          <a:p>
            <a:r>
              <a:rPr lang="tr-TR" sz="3200" dirty="0"/>
              <a:t>Hiçbir zaman üçüncü bir seçenek olamaz çünkü karar sembolünden yalnızca iki olasılık çıkabilir. Diğer bir ifade ile belirtilen </a:t>
            </a:r>
            <a:r>
              <a:rPr lang="tr-TR" sz="32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durum ya doğrudur ya da yanlıştır. </a:t>
            </a:r>
          </a:p>
        </p:txBody>
      </p:sp>
    </p:spTree>
    <p:extLst>
      <p:ext uri="{BB962C8B-B14F-4D97-AF65-F5344CB8AC3E}">
        <p14:creationId xmlns:p14="http://schemas.microsoft.com/office/powerpoint/2010/main" val="230368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248</TotalTime>
  <Words>947</Words>
  <Application>Microsoft Office PowerPoint</Application>
  <PresentationFormat>Geniş ekran</PresentationFormat>
  <Paragraphs>68</Paragraphs>
  <Slides>42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3</vt:lpstr>
      <vt:lpstr>İyon</vt:lpstr>
      <vt:lpstr>7. KARAR MANTIK YAPISI İLE PROBLEM ÇÖZME</vt:lpstr>
      <vt:lpstr>NELER ÖĞRENECEKSİNİZ?</vt:lpstr>
      <vt:lpstr>Karar Mantık Yapısı</vt:lpstr>
      <vt:lpstr>PowerPoint Sunusu</vt:lpstr>
      <vt:lpstr>PowerPoint Sunusu</vt:lpstr>
      <vt:lpstr>PowerPoint Sunusu</vt:lpstr>
      <vt:lpstr>PowerPoint Sunusu</vt:lpstr>
      <vt:lpstr>Tek Koşullu Yapılar</vt:lpstr>
      <vt:lpstr>PowerPoint Sunusu</vt:lpstr>
      <vt:lpstr>PowerPoint Sunusu</vt:lpstr>
      <vt:lpstr>PowerPoint Sunusu</vt:lpstr>
      <vt:lpstr>PowerPoint Sunusu</vt:lpstr>
      <vt:lpstr>Çok Koşullu Karar Yapıları</vt:lpstr>
      <vt:lpstr>PowerPoint Sunusu</vt:lpstr>
      <vt:lpstr>PowerPoint Sunusu</vt:lpstr>
      <vt:lpstr>PowerPoint Sunusu</vt:lpstr>
      <vt:lpstr>PowerPoint Sunusu</vt:lpstr>
      <vt:lpstr>PowerPoint Sunusu</vt:lpstr>
      <vt:lpstr>İç İçe Karar Yapıları</vt:lpstr>
      <vt:lpstr>PowerPoint Sunusu</vt:lpstr>
      <vt:lpstr>PowerPoint Sunusu</vt:lpstr>
      <vt:lpstr>PowerPoint Sunusu</vt:lpstr>
      <vt:lpstr>Düz Mantık Kullanımı</vt:lpstr>
      <vt:lpstr>PowerPoint Sunusu</vt:lpstr>
      <vt:lpstr>PowerPoint Sunusu</vt:lpstr>
      <vt:lpstr>PowerPoint Sunusu</vt:lpstr>
      <vt:lpstr>PowerPoint Sunusu</vt:lpstr>
      <vt:lpstr>PowerPoint Sunusu</vt:lpstr>
      <vt:lpstr>Pozitif Mantık Kullanımı</vt:lpstr>
      <vt:lpstr>PowerPoint Sunusu</vt:lpstr>
      <vt:lpstr>PowerPoint Sunusu</vt:lpstr>
      <vt:lpstr>PowerPoint Sunusu</vt:lpstr>
      <vt:lpstr>Negatif Mantık Kullanımı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SORU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MEB</dc:creator>
  <cp:lastModifiedBy>Hasari</cp:lastModifiedBy>
  <cp:revision>31</cp:revision>
  <dcterms:created xsi:type="dcterms:W3CDTF">2017-11-28T09:45:09Z</dcterms:created>
  <dcterms:modified xsi:type="dcterms:W3CDTF">2017-12-17T14:42:15Z</dcterms:modified>
</cp:coreProperties>
</file>