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B3296CF-45A1-4FF5-93AB-B3725BA894A9}" type="datetimeFigureOut">
              <a:rPr lang="tr-TR" smtClean="0"/>
              <a:t>26.11.2017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40640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tr-TR"/>
              <a:t>Asıl başlık stilini düzenlemek için tıklayın</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tr-TR"/>
              <a:t>Resim eklemek için simgeye tıklayın</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B3296CF-45A1-4FF5-93AB-B3725BA894A9}" type="datetimeFigureOut">
              <a:rPr lang="tr-TR" smtClean="0"/>
              <a:t>26.11.2017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348126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tr-TR"/>
              <a:t>Asıl metin stillerini düzenle</a:t>
            </a:r>
          </a:p>
        </p:txBody>
      </p:sp>
      <p:sp>
        <p:nvSpPr>
          <p:cNvPr id="4" name="Date Placeholder 3"/>
          <p:cNvSpPr>
            <a:spLocks noGrp="1"/>
          </p:cNvSpPr>
          <p:nvPr>
            <p:ph type="dt" sz="half" idx="10"/>
          </p:nvPr>
        </p:nvSpPr>
        <p:spPr/>
        <p:txBody>
          <a:bodyPr/>
          <a:lstStyle/>
          <a:p>
            <a:fld id="{1B3296CF-45A1-4FF5-93AB-B3725BA894A9}" type="datetimeFigureOut">
              <a:rPr lang="tr-TR" smtClean="0"/>
              <a:t>26.11.2017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1461494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tr-TR"/>
              <a:t>Asıl başlık stilini düzenlemek için tıklayın</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tr-TR"/>
              <a:t>Asıl metin stillerini düzenle</a:t>
            </a:r>
          </a:p>
        </p:txBody>
      </p:sp>
      <p:sp>
        <p:nvSpPr>
          <p:cNvPr id="2" name="Date Placeholder 1"/>
          <p:cNvSpPr>
            <a:spLocks noGrp="1"/>
          </p:cNvSpPr>
          <p:nvPr>
            <p:ph type="dt" sz="half" idx="10"/>
          </p:nvPr>
        </p:nvSpPr>
        <p:spPr/>
        <p:txBody>
          <a:bodyPr/>
          <a:lstStyle/>
          <a:p>
            <a:fld id="{1B3296CF-45A1-4FF5-93AB-B3725BA894A9}" type="datetimeFigureOut">
              <a:rPr lang="tr-TR" smtClean="0"/>
              <a:t>26.11.2017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4185446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3296CF-45A1-4FF5-93AB-B3725BA894A9}" type="datetimeFigureOut">
              <a:rPr lang="tr-TR" smtClean="0"/>
              <a:t>26.11.2017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2285708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3296CF-45A1-4FF5-93AB-B3725BA894A9}" type="datetimeFigureOut">
              <a:rPr lang="tr-TR" smtClean="0"/>
              <a:t>26.11.2017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368339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B3296CF-45A1-4FF5-93AB-B3725BA894A9}" type="datetimeFigureOut">
              <a:rPr lang="tr-TR" smtClean="0"/>
              <a:t>26.11.2017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3092232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B3296CF-45A1-4FF5-93AB-B3725BA894A9}" type="datetimeFigureOut">
              <a:rPr lang="tr-TR" smtClean="0"/>
              <a:t>26.11.2017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229634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B3296CF-45A1-4FF5-93AB-B3725BA894A9}" type="datetimeFigureOut">
              <a:rPr lang="tr-TR" smtClean="0"/>
              <a:t>26.11.2017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247744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B3296CF-45A1-4FF5-93AB-B3725BA894A9}" type="datetimeFigureOut">
              <a:rPr lang="tr-TR" smtClean="0"/>
              <a:t>26.11.2017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19114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B3296CF-45A1-4FF5-93AB-B3725BA894A9}" type="datetimeFigureOut">
              <a:rPr lang="tr-TR" smtClean="0"/>
              <a:t>26.11.2017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348422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296CF-45A1-4FF5-93AB-B3725BA894A9}" type="datetimeFigureOut">
              <a:rPr lang="tr-TR" smtClean="0"/>
              <a:t>26.11.2017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2584303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B3296CF-45A1-4FF5-93AB-B3725BA894A9}" type="datetimeFigureOut">
              <a:rPr lang="tr-TR" smtClean="0"/>
              <a:t>26.11.2017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229575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tr-TR"/>
              <a:t>Asıl başlık stilini düzenlemek için tıklayın</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tr-TR"/>
              <a:t>Resim eklemek için simgeye tıklayın</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a:xfrm>
            <a:off x="3885810" y="6041362"/>
            <a:ext cx="976879" cy="365125"/>
          </a:xfrm>
        </p:spPr>
        <p:txBody>
          <a:bodyPr/>
          <a:lstStyle/>
          <a:p>
            <a:fld id="{1B3296CF-45A1-4FF5-93AB-B3725BA894A9}" type="datetimeFigureOut">
              <a:rPr lang="tr-TR" smtClean="0"/>
              <a:t>26.11.2017</a:t>
            </a:fld>
            <a:endParaRPr lang="tr-TR"/>
          </a:p>
        </p:txBody>
      </p:sp>
      <p:sp>
        <p:nvSpPr>
          <p:cNvPr id="6" name="Footer Placeholder 5"/>
          <p:cNvSpPr>
            <a:spLocks noGrp="1"/>
          </p:cNvSpPr>
          <p:nvPr>
            <p:ph type="ftr" sz="quarter" idx="11"/>
          </p:nvPr>
        </p:nvSpPr>
        <p:spPr>
          <a:xfrm>
            <a:off x="590396" y="6041362"/>
            <a:ext cx="3295413" cy="365125"/>
          </a:xfrm>
        </p:spPr>
        <p:txBody>
          <a:bodyPr/>
          <a:lstStyle/>
          <a:p>
            <a:endParaRPr lang="tr-TR"/>
          </a:p>
        </p:txBody>
      </p:sp>
      <p:sp>
        <p:nvSpPr>
          <p:cNvPr id="7" name="Slide Number Placeholder 6"/>
          <p:cNvSpPr>
            <a:spLocks noGrp="1"/>
          </p:cNvSpPr>
          <p:nvPr>
            <p:ph type="sldNum" sz="quarter" idx="12"/>
          </p:nvPr>
        </p:nvSpPr>
        <p:spPr>
          <a:xfrm>
            <a:off x="4862689" y="5915888"/>
            <a:ext cx="1062155" cy="490599"/>
          </a:xfrm>
        </p:spPr>
        <p:txBody>
          <a:bodyPr/>
          <a:lstStyle/>
          <a:p>
            <a:fld id="{293A84BD-56AB-4DB8-BE42-C906BC09F139}" type="slidenum">
              <a:rPr lang="tr-TR" smtClean="0"/>
              <a:t>‹#›</a:t>
            </a:fld>
            <a:endParaRPr lang="tr-TR"/>
          </a:p>
        </p:txBody>
      </p:sp>
    </p:spTree>
    <p:extLst>
      <p:ext uri="{BB962C8B-B14F-4D97-AF65-F5344CB8AC3E}">
        <p14:creationId xmlns:p14="http://schemas.microsoft.com/office/powerpoint/2010/main" val="19310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tr-T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1B3296CF-45A1-4FF5-93AB-B3725BA894A9}" type="datetimeFigureOut">
              <a:rPr lang="tr-TR" smtClean="0"/>
              <a:t>26.11.2017</a:t>
            </a:fld>
            <a:endParaRPr lang="tr-T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93A84BD-56AB-4DB8-BE42-C906BC09F139}" type="slidenum">
              <a:rPr lang="tr-TR" smtClean="0"/>
              <a:t>‹#›</a:t>
            </a:fld>
            <a:endParaRPr lang="tr-TR"/>
          </a:p>
        </p:txBody>
      </p:sp>
    </p:spTree>
    <p:extLst>
      <p:ext uri="{BB962C8B-B14F-4D97-AF65-F5344CB8AC3E}">
        <p14:creationId xmlns:p14="http://schemas.microsoft.com/office/powerpoint/2010/main" val="277505240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a:extLst>
              <a:ext uri="{FF2B5EF4-FFF2-40B4-BE49-F238E27FC236}">
                <a16:creationId xmlns:a16="http://schemas.microsoft.com/office/drawing/2014/main" id="{CAD798D0-9505-4D65-B42A-3B43233F4D1B}"/>
              </a:ext>
            </a:extLst>
          </p:cNvPr>
          <p:cNvPicPr>
            <a:picLocks noGrp="1" noChangeAspect="1"/>
          </p:cNvPicPr>
          <p:nvPr>
            <p:ph idx="1"/>
          </p:nvPr>
        </p:nvPicPr>
        <p:blipFill>
          <a:blip r:embed="rId2"/>
          <a:stretch>
            <a:fillRect/>
          </a:stretch>
        </p:blipFill>
        <p:spPr>
          <a:xfrm>
            <a:off x="3719736" y="2132856"/>
            <a:ext cx="4488948" cy="41464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Unvan 4">
            <a:extLst>
              <a:ext uri="{FF2B5EF4-FFF2-40B4-BE49-F238E27FC236}">
                <a16:creationId xmlns:a16="http://schemas.microsoft.com/office/drawing/2014/main" id="{AE8FA829-D2CE-45B3-AEE8-E9623E275851}"/>
              </a:ext>
            </a:extLst>
          </p:cNvPr>
          <p:cNvSpPr>
            <a:spLocks noGrp="1"/>
          </p:cNvSpPr>
          <p:nvPr>
            <p:ph type="title"/>
          </p:nvPr>
        </p:nvSpPr>
        <p:spPr>
          <a:xfrm>
            <a:off x="818712" y="548680"/>
            <a:ext cx="10571998" cy="970450"/>
          </a:xfrm>
          <a:prstGeom prst="rect">
            <a:avLst/>
          </a:prstGeom>
        </p:spPr>
        <p:txBody>
          <a:bodyPr vert="horz" lIns="91440" tIns="45720" rIns="91440" bIns="45720" rtlCol="0" anchor="ctr">
            <a:noAutofit/>
          </a:bodyPr>
          <a:lstStyle/>
          <a:p>
            <a:pPr algn="ctr"/>
            <a:r>
              <a:rPr lang="tr-TR" sz="4800" dirty="0">
                <a:solidFill>
                  <a:srgbClr val="FF0000"/>
                </a:solidFill>
              </a:rPr>
              <a:t>PROBLEM ÇÖZME</a:t>
            </a:r>
            <a:br>
              <a:rPr lang="tr-TR" sz="4800" dirty="0">
                <a:solidFill>
                  <a:srgbClr val="FF0000"/>
                </a:solidFill>
              </a:rPr>
            </a:br>
            <a:r>
              <a:rPr lang="tr-TR" sz="4800" dirty="0">
                <a:solidFill>
                  <a:srgbClr val="FF0000"/>
                </a:solidFill>
              </a:rPr>
              <a:t>YAKLAŞIMLARI</a:t>
            </a:r>
            <a:endParaRPr lang="tr-TR" sz="4800" dirty="0">
              <a:solidFill>
                <a:srgbClr val="FF0000"/>
              </a:solidFill>
              <a:latin typeface="+mj-lt"/>
              <a:ea typeface="+mj-ea"/>
              <a:cs typeface="+mj-cs"/>
            </a:endParaRPr>
          </a:p>
        </p:txBody>
      </p:sp>
    </p:spTree>
    <p:extLst>
      <p:ext uri="{BB962C8B-B14F-4D97-AF65-F5344CB8AC3E}">
        <p14:creationId xmlns:p14="http://schemas.microsoft.com/office/powerpoint/2010/main" val="5599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5400000">
            <a:off x="1163453" y="800707"/>
            <a:ext cx="1800198" cy="4608512"/>
          </a:xfrm>
        </p:spPr>
        <p:txBody>
          <a:bodyPr vert="vert270">
            <a:normAutofit fontScale="90000"/>
          </a:bodyPr>
          <a:lstStyle/>
          <a:p>
            <a:pPr algn="ctr"/>
            <a:r>
              <a:rPr lang="tr-TR" sz="2700" dirty="0">
                <a:solidFill>
                  <a:srgbClr val="FF0000"/>
                </a:solidFill>
              </a:rPr>
              <a:t>4.3. Algoritma Yönergeleri</a:t>
            </a:r>
            <a:br>
              <a:rPr lang="tr-TR" sz="2700" dirty="0">
                <a:solidFill>
                  <a:srgbClr val="FF0000"/>
                </a:solidFill>
              </a:rPr>
            </a:br>
            <a:r>
              <a:rPr lang="tr-TR" sz="2700" dirty="0">
                <a:solidFill>
                  <a:srgbClr val="FF0000"/>
                </a:solidFill>
              </a:rPr>
              <a:t> ve Akış Şeması Sembolleri</a:t>
            </a:r>
            <a:r>
              <a:rPr lang="tr-TR" dirty="0">
                <a:solidFill>
                  <a:srgbClr val="FF0000"/>
                </a:solidFill>
              </a:rPr>
              <a:t/>
            </a:r>
            <a:br>
              <a:rPr lang="tr-TR" dirty="0">
                <a:solidFill>
                  <a:srgbClr val="FF0000"/>
                </a:solidFill>
              </a:rPr>
            </a:br>
            <a:endParaRPr lang="tr-TR"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747" y="-21456"/>
            <a:ext cx="7990933" cy="68794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5971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37456" y="-27137"/>
            <a:ext cx="11856640" cy="2087985"/>
          </a:xfrm>
        </p:spPr>
        <p:txBody>
          <a:bodyPr>
            <a:normAutofit/>
          </a:bodyPr>
          <a:lstStyle/>
          <a:p>
            <a:r>
              <a:rPr lang="tr-TR" sz="4000" dirty="0">
                <a:solidFill>
                  <a:srgbClr val="FF0000"/>
                </a:solidFill>
              </a:rPr>
              <a:t>4.3. Algoritma Yönergeleri ve Akış Şeması Sembolleri</a:t>
            </a:r>
            <a:br>
              <a:rPr lang="tr-TR" sz="4000" dirty="0">
                <a:solidFill>
                  <a:srgbClr val="FF0000"/>
                </a:solidFill>
              </a:rPr>
            </a:br>
            <a:endParaRPr lang="tr-TR" sz="4000" dirty="0">
              <a:solidFill>
                <a:srgbClr val="FF0000"/>
              </a:solidFill>
            </a:endParaRPr>
          </a:p>
        </p:txBody>
      </p:sp>
      <p:sp>
        <p:nvSpPr>
          <p:cNvPr id="3" name="Dikdörtgen 2"/>
          <p:cNvSpPr/>
          <p:nvPr/>
        </p:nvSpPr>
        <p:spPr>
          <a:xfrm>
            <a:off x="69776" y="1700808"/>
            <a:ext cx="12192000" cy="3046988"/>
          </a:xfrm>
          <a:prstGeom prst="rect">
            <a:avLst/>
          </a:prstGeom>
        </p:spPr>
        <p:txBody>
          <a:bodyPr wrap="square">
            <a:spAutoFit/>
          </a:bodyPr>
          <a:lstStyle/>
          <a:p>
            <a:r>
              <a:rPr lang="tr-TR" sz="3200" dirty="0">
                <a:solidFill>
                  <a:srgbClr val="0070C0"/>
                </a:solidFill>
              </a:rPr>
              <a:t>Akış şeması</a:t>
            </a:r>
            <a:r>
              <a:rPr lang="tr-TR" sz="3200" dirty="0"/>
              <a:t>, bir problem çözümünün başlangıcından bitişine kadar olan </a:t>
            </a:r>
            <a:r>
              <a:rPr lang="tr-TR" sz="3200" dirty="0">
                <a:solidFill>
                  <a:srgbClr val="0070C0"/>
                </a:solidFill>
              </a:rPr>
              <a:t>süreci gösterir.</a:t>
            </a:r>
            <a:r>
              <a:rPr lang="tr-TR" sz="3200" dirty="0"/>
              <a:t> Her bir simge, algoritmadaki bir işlemi ifade eder. Genellikle işlemler tek yönlü olmasına rağmen </a:t>
            </a:r>
            <a:r>
              <a:rPr lang="tr-TR" sz="3200" dirty="0">
                <a:solidFill>
                  <a:srgbClr val="0070C0"/>
                </a:solidFill>
              </a:rPr>
              <a:t>karar kutularından iki farklı ok çıkar</a:t>
            </a:r>
            <a:r>
              <a:rPr lang="tr-TR" sz="3200" dirty="0"/>
              <a:t>. Bir karar simgesinden çıkan ok, </a:t>
            </a:r>
            <a:r>
              <a:rPr lang="tr-TR" sz="3200" dirty="0">
                <a:solidFill>
                  <a:srgbClr val="0070C0"/>
                </a:solidFill>
              </a:rPr>
              <a:t>bazı işlemlerin tekrarlanması</a:t>
            </a:r>
            <a:r>
              <a:rPr lang="tr-TR" sz="3200" dirty="0"/>
              <a:t>nı sağlayabilir; böylece bir </a:t>
            </a:r>
            <a:r>
              <a:rPr lang="tr-TR" sz="3200" dirty="0">
                <a:solidFill>
                  <a:srgbClr val="0070C0"/>
                </a:solidFill>
              </a:rPr>
              <a:t>“döngü” </a:t>
            </a:r>
            <a:r>
              <a:rPr lang="tr-TR" sz="3200" dirty="0"/>
              <a:t>oluşur.</a:t>
            </a:r>
          </a:p>
        </p:txBody>
      </p:sp>
    </p:spTree>
    <p:extLst>
      <p:ext uri="{BB962C8B-B14F-4D97-AF65-F5344CB8AC3E}">
        <p14:creationId xmlns:p14="http://schemas.microsoft.com/office/powerpoint/2010/main" val="3068896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9337" y="116633"/>
            <a:ext cx="12072664" cy="4832092"/>
          </a:xfrm>
          <a:prstGeom prst="rect">
            <a:avLst/>
          </a:prstGeom>
        </p:spPr>
        <p:txBody>
          <a:bodyPr wrap="square">
            <a:spAutoFit/>
          </a:bodyPr>
          <a:lstStyle/>
          <a:p>
            <a:r>
              <a:rPr lang="tr-TR" sz="2800" dirty="0">
                <a:solidFill>
                  <a:srgbClr val="FF0000"/>
                </a:solidFill>
              </a:rPr>
              <a:t>Akış Şeması Oluşturma Kuralları</a:t>
            </a:r>
          </a:p>
          <a:p>
            <a:r>
              <a:rPr lang="tr-TR" sz="2800" dirty="0"/>
              <a:t>1. Yönergeler, simgelerin içine yazılmalıdır.</a:t>
            </a:r>
          </a:p>
          <a:p>
            <a:r>
              <a:rPr lang="tr-TR" sz="2800" dirty="0"/>
              <a:t>2. Hatırlatıcı bilgiler simgenin yanına yazılabilir. Böylece akış şeması ek açıklamalı bir şemaya dönüşür.</a:t>
            </a:r>
          </a:p>
          <a:p>
            <a:r>
              <a:rPr lang="tr-TR" sz="2800" dirty="0"/>
              <a:t>3. Bir akış şeması her zaman sayfanın başından başlar ve sonuna doğru gider. Eğer bir sayfaya sığmazsa bir ya da daha fazla bağlantı simgesi kullanılarak diğer sayfaya geçilebilir.</a:t>
            </a:r>
          </a:p>
          <a:p>
            <a:r>
              <a:rPr lang="tr-TR" sz="2800" dirty="0"/>
              <a:t>4. Akış şemasını çizmek için uygun yazılımlar kullanılırsa daha standart bir görünüm elde edilir.</a:t>
            </a:r>
          </a:p>
          <a:p>
            <a:r>
              <a:rPr lang="tr-TR" sz="2800" dirty="0"/>
              <a:t>5. Simgeler, içeriğindeki yazının rahatça okunabileceği kadar büyük yapılmalıdır.</a:t>
            </a:r>
          </a:p>
        </p:txBody>
      </p:sp>
    </p:spTree>
    <p:extLst>
      <p:ext uri="{BB962C8B-B14F-4D97-AF65-F5344CB8AC3E}">
        <p14:creationId xmlns:p14="http://schemas.microsoft.com/office/powerpoint/2010/main" val="196659565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83432" y="116632"/>
            <a:ext cx="7772400" cy="864096"/>
          </a:xfrm>
        </p:spPr>
        <p:txBody>
          <a:bodyPr>
            <a:normAutofit fontScale="90000"/>
          </a:bodyPr>
          <a:lstStyle/>
          <a:p>
            <a:r>
              <a:rPr lang="tr-TR" sz="3200" dirty="0">
                <a:solidFill>
                  <a:srgbClr val="FF0000"/>
                </a:solidFill>
              </a:rPr>
              <a:t>4.4. Haricî ve Dâhilî Dokümantasyon</a:t>
            </a:r>
            <a:br>
              <a:rPr lang="tr-TR" sz="3200" dirty="0">
                <a:solidFill>
                  <a:srgbClr val="FF0000"/>
                </a:solidFill>
              </a:rPr>
            </a:br>
            <a:endParaRPr lang="tr-TR" sz="3200" dirty="0">
              <a:solidFill>
                <a:srgbClr val="FF0000"/>
              </a:solidFill>
            </a:endParaRPr>
          </a:p>
        </p:txBody>
      </p:sp>
      <p:sp>
        <p:nvSpPr>
          <p:cNvPr id="3" name="Dikdörtgen 2"/>
          <p:cNvSpPr/>
          <p:nvPr/>
        </p:nvSpPr>
        <p:spPr>
          <a:xfrm>
            <a:off x="0" y="1716832"/>
            <a:ext cx="12192000" cy="2893100"/>
          </a:xfrm>
          <a:prstGeom prst="rect">
            <a:avLst/>
          </a:prstGeom>
        </p:spPr>
        <p:txBody>
          <a:bodyPr wrap="square">
            <a:spAutoFit/>
          </a:bodyPr>
          <a:lstStyle/>
          <a:p>
            <a:r>
              <a:rPr lang="tr-TR" sz="2600" dirty="0"/>
              <a:t>İyi programcılar, kodlar arasına </a:t>
            </a:r>
            <a:r>
              <a:rPr lang="tr-TR" sz="2600" dirty="0">
                <a:solidFill>
                  <a:srgbClr val="0070C0"/>
                </a:solidFill>
              </a:rPr>
              <a:t>açıklama satırları</a:t>
            </a:r>
            <a:r>
              <a:rPr lang="tr-TR" sz="2600" dirty="0"/>
              <a:t> yazarlar. Bu açıklamalarla, kod üzerinde değişiklik yapılabilmesi daha kolaylaşır.</a:t>
            </a:r>
          </a:p>
          <a:p>
            <a:r>
              <a:rPr lang="tr-TR" sz="2600" dirty="0"/>
              <a:t>Bu şekilde, yazılıma ait </a:t>
            </a:r>
            <a:r>
              <a:rPr lang="tr-TR" sz="2600" dirty="0">
                <a:solidFill>
                  <a:srgbClr val="0070C0"/>
                </a:solidFill>
              </a:rPr>
              <a:t>“dâhilî dokümantasyon”</a:t>
            </a:r>
            <a:r>
              <a:rPr lang="tr-TR" sz="2600" dirty="0"/>
              <a:t> oluşturulmuş olunur.</a:t>
            </a:r>
          </a:p>
          <a:p>
            <a:endParaRPr lang="tr-TR" sz="2600" dirty="0">
              <a:solidFill>
                <a:srgbClr val="0070C0"/>
              </a:solidFill>
            </a:endParaRPr>
          </a:p>
          <a:p>
            <a:r>
              <a:rPr lang="tr-TR" sz="2600" dirty="0">
                <a:solidFill>
                  <a:srgbClr val="0070C0"/>
                </a:solidFill>
              </a:rPr>
              <a:t> Kod satırları haricinde yazılımın kullanımına ve teknik gereksinimlere ait bilgilerden oluşan “haricî dokümantasyon” hazırlanır. Bu bilgiler, diğer kullanıcılar tarafından ortaya çıkan problemleri çözmek için kullanılır.</a:t>
            </a:r>
            <a:endParaRPr lang="tr-TR" sz="2600" dirty="0"/>
          </a:p>
        </p:txBody>
      </p:sp>
      <p:sp>
        <p:nvSpPr>
          <p:cNvPr id="5" name="Metin kutusu 4"/>
          <p:cNvSpPr txBox="1"/>
          <p:nvPr/>
        </p:nvSpPr>
        <p:spPr>
          <a:xfrm>
            <a:off x="126798" y="836712"/>
            <a:ext cx="11593288" cy="830997"/>
          </a:xfrm>
          <a:prstGeom prst="rect">
            <a:avLst/>
          </a:prstGeom>
          <a:noFill/>
        </p:spPr>
        <p:txBody>
          <a:bodyPr wrap="square" rtlCol="0">
            <a:spAutoFit/>
          </a:bodyPr>
          <a:lstStyle/>
          <a:p>
            <a:r>
              <a:rPr lang="tr-TR" sz="2400" dirty="0">
                <a:solidFill>
                  <a:srgbClr val="7030A0"/>
                </a:solidFill>
              </a:rPr>
              <a:t>‘’En iyi </a:t>
            </a:r>
            <a:r>
              <a:rPr lang="tr-TR" sz="2400" dirty="0" err="1">
                <a:solidFill>
                  <a:srgbClr val="7030A0"/>
                </a:solidFill>
              </a:rPr>
              <a:t>Python</a:t>
            </a:r>
            <a:r>
              <a:rPr lang="tr-TR" sz="2400" dirty="0">
                <a:solidFill>
                  <a:srgbClr val="7030A0"/>
                </a:solidFill>
              </a:rPr>
              <a:t> kodu, yıllar sonra bile bakıldığında, ne yapılmak istendiğinin anlaşıldığıdır.’’</a:t>
            </a:r>
          </a:p>
        </p:txBody>
      </p:sp>
    </p:spTree>
    <p:extLst>
      <p:ext uri="{BB962C8B-B14F-4D97-AF65-F5344CB8AC3E}">
        <p14:creationId xmlns:p14="http://schemas.microsoft.com/office/powerpoint/2010/main" val="22063943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3352" y="0"/>
            <a:ext cx="11928648" cy="1656184"/>
          </a:xfrm>
        </p:spPr>
        <p:txBody>
          <a:bodyPr>
            <a:normAutofit/>
          </a:bodyPr>
          <a:lstStyle/>
          <a:p>
            <a:r>
              <a:rPr lang="tr-TR" sz="4000" dirty="0">
                <a:solidFill>
                  <a:srgbClr val="FF0000"/>
                </a:solidFill>
              </a:rPr>
              <a:t>4.4. Haricî ve Dâhilî Dokümantasyon</a:t>
            </a:r>
            <a:br>
              <a:rPr lang="tr-TR" sz="4000" dirty="0">
                <a:solidFill>
                  <a:srgbClr val="FF0000"/>
                </a:solidFill>
              </a:rPr>
            </a:br>
            <a:endParaRPr lang="tr-TR" sz="4000" dirty="0">
              <a:solidFill>
                <a:srgbClr val="FF0000"/>
              </a:solidFill>
            </a:endParaRPr>
          </a:p>
        </p:txBody>
      </p:sp>
      <p:sp>
        <p:nvSpPr>
          <p:cNvPr id="3" name="Dikdörtgen 2"/>
          <p:cNvSpPr/>
          <p:nvPr/>
        </p:nvSpPr>
        <p:spPr>
          <a:xfrm>
            <a:off x="263352" y="1628800"/>
            <a:ext cx="12192000" cy="3046988"/>
          </a:xfrm>
          <a:prstGeom prst="rect">
            <a:avLst/>
          </a:prstGeom>
        </p:spPr>
        <p:txBody>
          <a:bodyPr wrap="square">
            <a:spAutoFit/>
          </a:bodyPr>
          <a:lstStyle/>
          <a:p>
            <a:r>
              <a:rPr lang="tr-TR" sz="3200" dirty="0"/>
              <a:t>Kod satırları haricinde yazılımın kullanımına ve teknik gereksinimlere ait bilgilerden oluşan belgelere </a:t>
            </a:r>
            <a:r>
              <a:rPr lang="tr-TR" sz="3200" dirty="0">
                <a:solidFill>
                  <a:srgbClr val="0070C0"/>
                </a:solidFill>
              </a:rPr>
              <a:t>“haricî dokümantasyon”</a:t>
            </a:r>
            <a:r>
              <a:rPr lang="tr-TR" sz="3200" dirty="0"/>
              <a:t> denir.</a:t>
            </a:r>
          </a:p>
          <a:p>
            <a:r>
              <a:rPr lang="tr-TR" sz="3200" dirty="0"/>
              <a:t>Bu bilgiler, diğer kullanıcılar tarafından ortaya çıkan problemleri çözmek için kullanılır.</a:t>
            </a:r>
          </a:p>
          <a:p>
            <a:r>
              <a:rPr lang="tr-TR" sz="3200" dirty="0" err="1">
                <a:solidFill>
                  <a:schemeClr val="accent6">
                    <a:lumMod val="50000"/>
                  </a:schemeClr>
                </a:solidFill>
              </a:rPr>
              <a:t>Readme</a:t>
            </a:r>
            <a:r>
              <a:rPr lang="tr-TR" sz="3200" dirty="0">
                <a:solidFill>
                  <a:schemeClr val="accent6">
                    <a:lumMod val="50000"/>
                  </a:schemeClr>
                </a:solidFill>
              </a:rPr>
              <a:t> , </a:t>
            </a:r>
            <a:r>
              <a:rPr lang="tr-TR" sz="3200" dirty="0" err="1">
                <a:solidFill>
                  <a:schemeClr val="accent6">
                    <a:lumMod val="50000"/>
                  </a:schemeClr>
                </a:solidFill>
              </a:rPr>
              <a:t>whatsnew</a:t>
            </a:r>
            <a:r>
              <a:rPr lang="tr-TR" sz="3200" dirty="0">
                <a:solidFill>
                  <a:schemeClr val="accent6">
                    <a:lumMod val="50000"/>
                  </a:schemeClr>
                </a:solidFill>
              </a:rPr>
              <a:t>, </a:t>
            </a:r>
            <a:r>
              <a:rPr lang="tr-TR" sz="3200" dirty="0" err="1">
                <a:solidFill>
                  <a:schemeClr val="accent6">
                    <a:lumMod val="50000"/>
                  </a:schemeClr>
                </a:solidFill>
              </a:rPr>
              <a:t>system</a:t>
            </a:r>
            <a:r>
              <a:rPr lang="tr-TR" sz="3200" dirty="0">
                <a:solidFill>
                  <a:schemeClr val="accent6">
                    <a:lumMod val="50000"/>
                  </a:schemeClr>
                </a:solidFill>
              </a:rPr>
              <a:t> </a:t>
            </a:r>
            <a:r>
              <a:rPr lang="tr-TR" sz="3200" dirty="0" err="1">
                <a:solidFill>
                  <a:schemeClr val="accent6">
                    <a:lumMod val="50000"/>
                  </a:schemeClr>
                </a:solidFill>
              </a:rPr>
              <a:t>requirements</a:t>
            </a:r>
            <a:r>
              <a:rPr lang="tr-TR" sz="3200" dirty="0"/>
              <a:t> dosyaları gibi.</a:t>
            </a:r>
          </a:p>
        </p:txBody>
      </p:sp>
    </p:spTree>
    <p:extLst>
      <p:ext uri="{BB962C8B-B14F-4D97-AF65-F5344CB8AC3E}">
        <p14:creationId xmlns:p14="http://schemas.microsoft.com/office/powerpoint/2010/main" val="358590307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42C0534-ED14-41E9-A89C-A983C044720D}"/>
              </a:ext>
            </a:extLst>
          </p:cNvPr>
          <p:cNvSpPr>
            <a:spLocks noGrp="1"/>
          </p:cNvSpPr>
          <p:nvPr>
            <p:ph type="title"/>
          </p:nvPr>
        </p:nvSpPr>
        <p:spPr>
          <a:xfrm>
            <a:off x="818712" y="908720"/>
            <a:ext cx="10571998" cy="970450"/>
          </a:xfrm>
        </p:spPr>
        <p:txBody>
          <a:bodyPr>
            <a:normAutofit fontScale="90000"/>
          </a:bodyPr>
          <a:lstStyle/>
          <a:p>
            <a:r>
              <a:rPr lang="tr-TR" dirty="0">
                <a:solidFill>
                  <a:srgbClr val="FF0000"/>
                </a:solidFill>
              </a:rPr>
              <a:t>Çözümün Programlanması/Kodlanması</a:t>
            </a:r>
            <a:br>
              <a:rPr lang="tr-TR" dirty="0">
                <a:solidFill>
                  <a:srgbClr val="FF0000"/>
                </a:solidFill>
              </a:rPr>
            </a:br>
            <a:endParaRPr lang="tr-TR" dirty="0">
              <a:solidFill>
                <a:srgbClr val="FF0000"/>
              </a:solidFill>
            </a:endParaRPr>
          </a:p>
        </p:txBody>
      </p:sp>
      <p:sp>
        <p:nvSpPr>
          <p:cNvPr id="3" name="İçerik Yer Tutucusu 2">
            <a:extLst>
              <a:ext uri="{FF2B5EF4-FFF2-40B4-BE49-F238E27FC236}">
                <a16:creationId xmlns:a16="http://schemas.microsoft.com/office/drawing/2014/main" id="{29B35D28-361B-40D5-A958-79187DFB479B}"/>
              </a:ext>
            </a:extLst>
          </p:cNvPr>
          <p:cNvSpPr>
            <a:spLocks noGrp="1"/>
          </p:cNvSpPr>
          <p:nvPr>
            <p:ph idx="1"/>
          </p:nvPr>
        </p:nvSpPr>
        <p:spPr>
          <a:xfrm>
            <a:off x="407368" y="2348880"/>
            <a:ext cx="12000656" cy="3636511"/>
          </a:xfrm>
        </p:spPr>
        <p:txBody>
          <a:bodyPr>
            <a:normAutofit/>
          </a:bodyPr>
          <a:lstStyle/>
          <a:p>
            <a:pPr marL="0" indent="0">
              <a:buNone/>
            </a:pPr>
            <a:r>
              <a:rPr lang="tr-TR" sz="3200" dirty="0"/>
              <a:t>Akış şeması ve algoritmalar tamamlandıktan sonra istenilen bir programlama dili kullanılarak programın yazılması işlemine geçilir ki bu işleme </a:t>
            </a:r>
            <a:r>
              <a:rPr lang="tr-TR" sz="3200" dirty="0">
                <a:solidFill>
                  <a:srgbClr val="00B0F0"/>
                </a:solidFill>
              </a:rPr>
              <a:t>“programlama”</a:t>
            </a:r>
            <a:r>
              <a:rPr lang="tr-TR" sz="3200" dirty="0">
                <a:solidFill>
                  <a:schemeClr val="accent6">
                    <a:lumMod val="50000"/>
                  </a:schemeClr>
                </a:solidFill>
              </a:rPr>
              <a:t> </a:t>
            </a:r>
            <a:r>
              <a:rPr lang="tr-TR" sz="3200" dirty="0"/>
              <a:t>ya da </a:t>
            </a:r>
            <a:r>
              <a:rPr lang="tr-TR" sz="3200" dirty="0">
                <a:solidFill>
                  <a:srgbClr val="00B0F0"/>
                </a:solidFill>
              </a:rPr>
              <a:t>“kodlama” </a:t>
            </a:r>
            <a:r>
              <a:rPr lang="tr-TR" sz="3200" dirty="0"/>
              <a:t>adı verilir. Kodlama</a:t>
            </a:r>
          </a:p>
          <a:p>
            <a:pPr marL="0" indent="0">
              <a:buNone/>
            </a:pPr>
            <a:r>
              <a:rPr lang="tr-TR" sz="3200" dirty="0"/>
              <a:t>sonucunda programın ne kadar hatasız çalıştığı, algoritmanın etkililiğine bağlıdır.</a:t>
            </a:r>
          </a:p>
        </p:txBody>
      </p:sp>
    </p:spTree>
    <p:extLst>
      <p:ext uri="{BB962C8B-B14F-4D97-AF65-F5344CB8AC3E}">
        <p14:creationId xmlns:p14="http://schemas.microsoft.com/office/powerpoint/2010/main" val="1257606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6" name="Resim 5"/>
          <p:cNvPicPr>
            <a:picLocks noChangeAspect="1"/>
          </p:cNvPicPr>
          <p:nvPr/>
        </p:nvPicPr>
        <p:blipFill>
          <a:blip r:embed="rId2"/>
          <a:stretch>
            <a:fillRect/>
          </a:stretch>
        </p:blipFill>
        <p:spPr>
          <a:xfrm>
            <a:off x="1004134" y="-16193"/>
            <a:ext cx="10369152" cy="687419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1770428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188640"/>
            <a:ext cx="12192000" cy="4680521"/>
          </a:xfrm>
        </p:spPr>
        <p:txBody>
          <a:bodyPr>
            <a:noAutofit/>
          </a:bodyPr>
          <a:lstStyle/>
          <a:p>
            <a:pPr algn="l"/>
            <a:r>
              <a:rPr lang="tr-TR" sz="3200" dirty="0"/>
              <a:t>Bilgisayarların çok iyi çözdüğü problemler, </a:t>
            </a:r>
            <a:r>
              <a:rPr lang="tr-TR" sz="3200" dirty="0" err="1">
                <a:solidFill>
                  <a:srgbClr val="FF0000"/>
                </a:solidFill>
              </a:rPr>
              <a:t>algoritmik</a:t>
            </a:r>
            <a:r>
              <a:rPr lang="tr-TR" sz="3200" dirty="0"/>
              <a:t> yapıda olanlardır yani </a:t>
            </a:r>
            <a:r>
              <a:rPr lang="tr-TR" sz="3200" dirty="0">
                <a:solidFill>
                  <a:srgbClr val="FF0000"/>
                </a:solidFill>
              </a:rPr>
              <a:t>adım adım işlemlerden oluşan</a:t>
            </a:r>
            <a:r>
              <a:rPr lang="tr-TR" sz="3200" dirty="0"/>
              <a:t> yapılardır. Bu işlemler bilgisayarın anlayabileceği biçimde ifade edilir ve bilgisayar bu satırları sıra ile çalıştırır. Bilgisayarlar bizim konuştuğumuz dili bilemediğinden onlarla anlaşmamız için bizim onların konuştuğu dili öğrenmemiz gerekir.</a:t>
            </a:r>
            <a:br>
              <a:rPr lang="tr-TR" sz="3200" dirty="0"/>
            </a:br>
            <a:endParaRPr lang="tr-TR" sz="3200" dirty="0"/>
          </a:p>
        </p:txBody>
      </p:sp>
      <p:sp>
        <p:nvSpPr>
          <p:cNvPr id="4" name="Dikdörtgen 3"/>
          <p:cNvSpPr/>
          <p:nvPr/>
        </p:nvSpPr>
        <p:spPr>
          <a:xfrm>
            <a:off x="-744760" y="152197"/>
            <a:ext cx="12385376" cy="769441"/>
          </a:xfrm>
          <a:prstGeom prst="rect">
            <a:avLst/>
          </a:prstGeom>
        </p:spPr>
        <p:txBody>
          <a:bodyPr vert="horz" lIns="91440" tIns="45720" rIns="91440" bIns="45720" rtlCol="0" anchor="ctr">
            <a:noAutofit/>
          </a:bodyPr>
          <a:lstStyle/>
          <a:p>
            <a:pPr algn="ctr">
              <a:spcBef>
                <a:spcPct val="0"/>
              </a:spcBef>
            </a:pPr>
            <a:r>
              <a:rPr lang="tr-TR" sz="4400" b="1" dirty="0">
                <a:solidFill>
                  <a:srgbClr val="FF0000"/>
                </a:solidFill>
                <a:latin typeface="+mj-lt"/>
                <a:ea typeface="+mj-ea"/>
                <a:cs typeface="+mj-cs"/>
              </a:rPr>
              <a:t>4.1. Bilgisayar ile Nasıl İletişim Kurulur?</a:t>
            </a:r>
          </a:p>
        </p:txBody>
      </p:sp>
      <p:pic>
        <p:nvPicPr>
          <p:cNvPr id="3" name="Resim 2">
            <a:extLst>
              <a:ext uri="{FF2B5EF4-FFF2-40B4-BE49-F238E27FC236}">
                <a16:creationId xmlns:a16="http://schemas.microsoft.com/office/drawing/2014/main" id="{136A1776-65B4-42A2-8427-93B733E478DB}"/>
              </a:ext>
            </a:extLst>
          </p:cNvPr>
          <p:cNvPicPr>
            <a:picLocks noChangeAspect="1"/>
          </p:cNvPicPr>
          <p:nvPr/>
        </p:nvPicPr>
        <p:blipFill>
          <a:blip r:embed="rId2"/>
          <a:stretch>
            <a:fillRect/>
          </a:stretch>
        </p:blipFill>
        <p:spPr>
          <a:xfrm>
            <a:off x="9912424" y="4077072"/>
            <a:ext cx="2044452" cy="2020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90710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1344" y="1412776"/>
            <a:ext cx="12192000" cy="2304257"/>
          </a:xfrm>
        </p:spPr>
        <p:txBody>
          <a:bodyPr>
            <a:normAutofit/>
          </a:bodyPr>
          <a:lstStyle/>
          <a:p>
            <a:pPr algn="l"/>
            <a:r>
              <a:rPr lang="tr-TR" sz="3200" dirty="0"/>
              <a:t>Bilgisayarın işletim sistemi, dili ve uygulamalarına ilişkin kurallara </a:t>
            </a:r>
            <a:r>
              <a:rPr lang="tr-TR" sz="3200" dirty="0">
                <a:solidFill>
                  <a:srgbClr val="FF0000"/>
                </a:solidFill>
              </a:rPr>
              <a:t>“söz dizimi”</a:t>
            </a:r>
            <a:r>
              <a:rPr lang="tr-TR" sz="3200" dirty="0"/>
              <a:t> denir. Bir hata oluşursa buna </a:t>
            </a:r>
            <a:r>
              <a:rPr lang="tr-TR" sz="3200" dirty="0">
                <a:solidFill>
                  <a:srgbClr val="FF0000"/>
                </a:solidFill>
              </a:rPr>
              <a:t>“yazılım hatası”</a:t>
            </a:r>
            <a:r>
              <a:rPr lang="tr-TR" sz="3200" dirty="0"/>
              <a:t>; hatayı bulup</a:t>
            </a:r>
            <a:br>
              <a:rPr lang="tr-TR" sz="3200" dirty="0"/>
            </a:br>
            <a:r>
              <a:rPr lang="tr-TR" sz="3200" dirty="0"/>
              <a:t>düzenleme işlemine ise </a:t>
            </a:r>
            <a:r>
              <a:rPr lang="tr-TR" sz="3200" dirty="0">
                <a:solidFill>
                  <a:srgbClr val="FF0000"/>
                </a:solidFill>
              </a:rPr>
              <a:t>“hata ayıklama”</a:t>
            </a:r>
            <a:r>
              <a:rPr lang="tr-TR" sz="3200" dirty="0"/>
              <a:t> denir.</a:t>
            </a:r>
          </a:p>
        </p:txBody>
      </p:sp>
    </p:spTree>
    <p:extLst>
      <p:ext uri="{BB962C8B-B14F-4D97-AF65-F5344CB8AC3E}">
        <p14:creationId xmlns:p14="http://schemas.microsoft.com/office/powerpoint/2010/main" val="6023474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23392" y="260648"/>
            <a:ext cx="10369152" cy="1368152"/>
          </a:xfrm>
        </p:spPr>
        <p:txBody>
          <a:bodyPr vert="horz" lIns="91440" tIns="45720" rIns="91440" bIns="45720" rtlCol="0" anchor="ctr">
            <a:normAutofit fontScale="90000"/>
          </a:bodyPr>
          <a:lstStyle/>
          <a:p>
            <a:r>
              <a:rPr lang="tr-TR" dirty="0">
                <a:solidFill>
                  <a:srgbClr val="FF0000"/>
                </a:solidFill>
              </a:rPr>
              <a:t>4.2. Çözümün Düzenlenmesi</a:t>
            </a:r>
            <a:br>
              <a:rPr lang="tr-TR" dirty="0">
                <a:solidFill>
                  <a:srgbClr val="FF0000"/>
                </a:solidFill>
              </a:rPr>
            </a:br>
            <a:endParaRPr lang="tr-TR" dirty="0">
              <a:solidFill>
                <a:srgbClr val="FF0000"/>
              </a:solidFill>
            </a:endParaRPr>
          </a:p>
        </p:txBody>
      </p:sp>
      <p:pic>
        <p:nvPicPr>
          <p:cNvPr id="3" name="Resim 2">
            <a:extLst>
              <a:ext uri="{FF2B5EF4-FFF2-40B4-BE49-F238E27FC236}">
                <a16:creationId xmlns:a16="http://schemas.microsoft.com/office/drawing/2014/main" id="{39051473-3DAD-4692-8AED-2792998D72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90" b="89851" l="931" r="98231">
                        <a14:foregroundMark x1="13501" y1="24478" x2="13501" y2="24478"/>
                        <a14:foregroundMark x1="8566" y1="15224" x2="14991" y2="21493"/>
                        <a14:foregroundMark x1="17225" y1="29552" x2="17225" y2="29552"/>
                        <a14:foregroundMark x1="34264" y1="31343" x2="34264" y2="31343"/>
                        <a14:foregroundMark x1="63128" y1="31343" x2="63128" y2="31343"/>
                        <a14:foregroundMark x1="81564" y1="31343" x2="81564" y2="31343"/>
                        <a14:foregroundMark x1="87058" y1="38209" x2="87058" y2="38209"/>
                        <a14:foregroundMark x1="85847" y1="17612" x2="85847" y2="17612"/>
                        <a14:foregroundMark x1="85382" y1="25970" x2="85382" y2="25970"/>
                        <a14:foregroundMark x1="84264" y1="28955" x2="84264" y2="28955"/>
                        <a14:foregroundMark x1="53911" y1="63284" x2="53911" y2="63284"/>
                        <a14:foregroundMark x1="81564" y1="40896" x2="81564" y2="40896"/>
                        <a14:foregroundMark x1="84451" y1="40597" x2="84451" y2="40597"/>
                        <a14:foregroundMark x1="45810" y1="28657" x2="45810" y2="28657"/>
                        <a14:foregroundMark x1="44972" y1="36119" x2="44972" y2="36119"/>
                        <a14:foregroundMark x1="34544" y1="39701" x2="34544" y2="39701"/>
                        <a14:foregroundMark x1="28771" y1="36418" x2="28771" y2="36418"/>
                        <a14:foregroundMark x1="30447" y1="16716" x2="30447" y2="16716"/>
                        <a14:foregroundMark x1="4842" y1="11045" x2="4842" y2="11045"/>
                      </a14:backgroundRemoval>
                    </a14:imgEffect>
                  </a14:imgLayer>
                </a14:imgProps>
              </a:ext>
            </a:extLst>
          </a:blip>
          <a:stretch>
            <a:fillRect/>
          </a:stretch>
        </p:blipFill>
        <p:spPr>
          <a:xfrm>
            <a:off x="1055440" y="1484784"/>
            <a:ext cx="10229850" cy="3190875"/>
          </a:xfrm>
          <a:prstGeom prst="rect">
            <a:avLst/>
          </a:prstGeom>
        </p:spPr>
      </p:pic>
    </p:spTree>
    <p:extLst>
      <p:ext uri="{BB962C8B-B14F-4D97-AF65-F5344CB8AC3E}">
        <p14:creationId xmlns:p14="http://schemas.microsoft.com/office/powerpoint/2010/main" val="4204148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5360" y="-187945"/>
            <a:ext cx="11449272" cy="1096665"/>
          </a:xfrm>
        </p:spPr>
        <p:txBody>
          <a:bodyPr vert="horz" lIns="91440" tIns="45720" rIns="91440" bIns="45720" rtlCol="0" anchor="ctr">
            <a:noAutofit/>
          </a:bodyPr>
          <a:lstStyle/>
          <a:p>
            <a:r>
              <a:rPr lang="tr-TR" sz="4400" dirty="0">
                <a:solidFill>
                  <a:srgbClr val="FF0000"/>
                </a:solidFill>
              </a:rPr>
              <a:t/>
            </a:r>
            <a:br>
              <a:rPr lang="tr-TR" sz="4400" dirty="0">
                <a:solidFill>
                  <a:srgbClr val="FF0000"/>
                </a:solidFill>
              </a:rPr>
            </a:br>
            <a:r>
              <a:rPr lang="tr-TR" sz="4400" dirty="0">
                <a:solidFill>
                  <a:srgbClr val="FF0000"/>
                </a:solidFill>
              </a:rPr>
              <a:t>4.2.1. Problemin Analiz Çizelgesi</a:t>
            </a:r>
            <a:br>
              <a:rPr lang="tr-TR" sz="4400" dirty="0">
                <a:solidFill>
                  <a:srgbClr val="FF0000"/>
                </a:solidFill>
              </a:rPr>
            </a:br>
            <a:endParaRPr lang="tr-TR" sz="4400"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673" y="1510404"/>
            <a:ext cx="8105775" cy="44386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sp>
        <p:nvSpPr>
          <p:cNvPr id="3" name="Dikdörtgen 2"/>
          <p:cNvSpPr/>
          <p:nvPr/>
        </p:nvSpPr>
        <p:spPr>
          <a:xfrm>
            <a:off x="2395444" y="828065"/>
            <a:ext cx="6978192" cy="584775"/>
          </a:xfrm>
          <a:prstGeom prst="rect">
            <a:avLst/>
          </a:prstGeom>
        </p:spPr>
        <p:txBody>
          <a:bodyPr wrap="none">
            <a:spAutoFit/>
          </a:bodyPr>
          <a:lstStyle/>
          <a:p>
            <a:r>
              <a:rPr lang="tr-TR" sz="3200" dirty="0"/>
              <a:t>P</a:t>
            </a:r>
            <a:r>
              <a:rPr lang="pt-BR" sz="3200" dirty="0"/>
              <a:t>roblemi dört aşamada ele almak</a:t>
            </a:r>
            <a:endParaRPr lang="tr-TR" sz="3200" dirty="0"/>
          </a:p>
        </p:txBody>
      </p:sp>
      <p:sp>
        <p:nvSpPr>
          <p:cNvPr id="4" name="Dikdörtgen 3"/>
          <p:cNvSpPr/>
          <p:nvPr/>
        </p:nvSpPr>
        <p:spPr>
          <a:xfrm>
            <a:off x="1387921" y="1686981"/>
            <a:ext cx="50405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chemeClr val="accent6">
                    <a:lumMod val="75000"/>
                  </a:schemeClr>
                </a:solidFill>
                <a:effectLst>
                  <a:outerShdw blurRad="50800" dist="39000" dir="5460000" algn="tl">
                    <a:srgbClr val="000000">
                      <a:alpha val="38000"/>
                    </a:srgbClr>
                  </a:outerShdw>
                </a:effectLst>
              </a:rPr>
              <a:t>1</a:t>
            </a:r>
          </a:p>
        </p:txBody>
      </p:sp>
      <p:sp>
        <p:nvSpPr>
          <p:cNvPr id="7" name="Dikdörtgen 6"/>
          <p:cNvSpPr/>
          <p:nvPr/>
        </p:nvSpPr>
        <p:spPr>
          <a:xfrm>
            <a:off x="10146461" y="2361654"/>
            <a:ext cx="783704"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chemeClr val="accent6">
                    <a:lumMod val="75000"/>
                  </a:schemeClr>
                </a:solidFill>
                <a:effectLst>
                  <a:outerShdw blurRad="50800" dist="39000" dir="5460000" algn="tl">
                    <a:srgbClr val="000000">
                      <a:alpha val="38000"/>
                    </a:srgbClr>
                  </a:outerShdw>
                </a:effectLst>
              </a:rPr>
              <a:t>4</a:t>
            </a:r>
          </a:p>
        </p:txBody>
      </p:sp>
      <p:sp>
        <p:nvSpPr>
          <p:cNvPr id="8" name="Dikdörtgen 7"/>
          <p:cNvSpPr/>
          <p:nvPr/>
        </p:nvSpPr>
        <p:spPr>
          <a:xfrm flipH="1">
            <a:off x="10074480" y="1556756"/>
            <a:ext cx="92766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chemeClr val="accent6">
                    <a:lumMod val="75000"/>
                  </a:schemeClr>
                </a:solidFill>
                <a:effectLst>
                  <a:outerShdw blurRad="50800" dist="39000" dir="5460000" algn="tl">
                    <a:srgbClr val="000000">
                      <a:alpha val="38000"/>
                    </a:srgbClr>
                  </a:outerShdw>
                </a:effectLst>
              </a:rPr>
              <a:t>2</a:t>
            </a:r>
          </a:p>
        </p:txBody>
      </p:sp>
      <p:sp>
        <p:nvSpPr>
          <p:cNvPr id="9" name="Dikdörtgen 8"/>
          <p:cNvSpPr/>
          <p:nvPr/>
        </p:nvSpPr>
        <p:spPr>
          <a:xfrm>
            <a:off x="1004453" y="2480086"/>
            <a:ext cx="127099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dirty="0">
                <a:ln w="11430"/>
                <a:solidFill>
                  <a:schemeClr val="accent6">
                    <a:lumMod val="75000"/>
                  </a:schemeClr>
                </a:solidFill>
                <a:effectLst>
                  <a:outerShdw blurRad="50800" dist="39000" dir="5460000" algn="tl">
                    <a:srgbClr val="000000">
                      <a:alpha val="38000"/>
                    </a:srgbClr>
                  </a:outerShdw>
                </a:effectLst>
              </a:rPr>
              <a:t>3</a:t>
            </a:r>
          </a:p>
        </p:txBody>
      </p:sp>
    </p:spTree>
    <p:extLst>
      <p:ext uri="{BB962C8B-B14F-4D97-AF65-F5344CB8AC3E}">
        <p14:creationId xmlns:p14="http://schemas.microsoft.com/office/powerpoint/2010/main" val="37762566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35360" y="-243408"/>
            <a:ext cx="11856640" cy="1152128"/>
          </a:xfrm>
        </p:spPr>
        <p:txBody>
          <a:bodyPr vert="horz" lIns="91440" tIns="45720" rIns="91440" bIns="45720" rtlCol="0" anchor="ctr">
            <a:noAutofit/>
          </a:bodyPr>
          <a:lstStyle/>
          <a:p>
            <a:r>
              <a:rPr lang="tr-TR" sz="4400" dirty="0">
                <a:solidFill>
                  <a:srgbClr val="FF0000"/>
                </a:solidFill>
              </a:rPr>
              <a:t/>
            </a:r>
            <a:br>
              <a:rPr lang="tr-TR" sz="4400" dirty="0">
                <a:solidFill>
                  <a:srgbClr val="FF0000"/>
                </a:solidFill>
              </a:rPr>
            </a:br>
            <a:r>
              <a:rPr lang="tr-TR" sz="4400" dirty="0">
                <a:solidFill>
                  <a:srgbClr val="FF0000"/>
                </a:solidFill>
              </a:rPr>
              <a:t>4.2.2. Etkileşim Çizelgesi Geliştirme</a:t>
            </a:r>
            <a:br>
              <a:rPr lang="tr-TR" sz="4400" dirty="0">
                <a:solidFill>
                  <a:srgbClr val="FF0000"/>
                </a:solidFill>
              </a:rPr>
            </a:br>
            <a:endParaRPr lang="tr-TR" sz="4400" dirty="0">
              <a:solidFill>
                <a:srgbClr val="FF0000"/>
              </a:solidFill>
            </a:endParaRPr>
          </a:p>
        </p:txBody>
      </p:sp>
      <p:sp>
        <p:nvSpPr>
          <p:cNvPr id="3" name="Dikdörtgen 2"/>
          <p:cNvSpPr/>
          <p:nvPr/>
        </p:nvSpPr>
        <p:spPr>
          <a:xfrm>
            <a:off x="1547960" y="620689"/>
            <a:ext cx="10308680" cy="1569660"/>
          </a:xfrm>
          <a:prstGeom prst="rect">
            <a:avLst/>
          </a:prstGeom>
        </p:spPr>
        <p:txBody>
          <a:bodyPr wrap="square">
            <a:spAutoFit/>
          </a:bodyPr>
          <a:lstStyle/>
          <a:p>
            <a:r>
              <a:rPr lang="tr-TR" sz="3200" dirty="0">
                <a:solidFill>
                  <a:srgbClr val="0070C0"/>
                </a:solidFill>
              </a:rPr>
              <a:t>Çözüm sürecini modüllere ayırmak</a:t>
            </a:r>
            <a:r>
              <a:rPr lang="tr-TR" sz="3200" dirty="0"/>
              <a:t> ve süreçteki modüllerin birbiri ile etkileşimini görmek için modülleri birleştirmektir.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138" y="1762275"/>
            <a:ext cx="3495675"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0" y="3814466"/>
            <a:ext cx="8352928" cy="1077218"/>
          </a:xfrm>
          <a:prstGeom prst="rect">
            <a:avLst/>
          </a:prstGeom>
        </p:spPr>
        <p:txBody>
          <a:bodyPr wrap="square">
            <a:spAutoFit/>
          </a:bodyPr>
          <a:lstStyle/>
          <a:p>
            <a:r>
              <a:rPr lang="tr-TR" sz="3200" dirty="0"/>
              <a:t>Örnek, brüt maaş hesaplama problemi için etkileşim çizelgesi</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5299386"/>
            <a:ext cx="3390900" cy="109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1557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63945" y="371762"/>
            <a:ext cx="10441160" cy="648072"/>
          </a:xfrm>
        </p:spPr>
        <p:txBody>
          <a:bodyPr vert="horz" lIns="91440" tIns="45720" rIns="91440" bIns="45720" rtlCol="0" anchor="ctr">
            <a:noAutofit/>
          </a:bodyPr>
          <a:lstStyle/>
          <a:p>
            <a:r>
              <a:rPr lang="tr-TR" sz="4400" dirty="0">
                <a:solidFill>
                  <a:srgbClr val="FF0000"/>
                </a:solidFill>
              </a:rPr>
              <a:t>4.2.3. GSÇ Çizelgesi</a:t>
            </a:r>
            <a:br>
              <a:rPr lang="tr-TR" sz="4400" dirty="0">
                <a:solidFill>
                  <a:srgbClr val="FF0000"/>
                </a:solidFill>
              </a:rPr>
            </a:br>
            <a:endParaRPr lang="tr-TR" sz="4400" dirty="0">
              <a:solidFill>
                <a:srgbClr val="FF0000"/>
              </a:solidFill>
            </a:endParaRPr>
          </a:p>
        </p:txBody>
      </p:sp>
      <p:sp>
        <p:nvSpPr>
          <p:cNvPr id="3" name="Dikdörtgen 2"/>
          <p:cNvSpPr/>
          <p:nvPr/>
        </p:nvSpPr>
        <p:spPr>
          <a:xfrm>
            <a:off x="1924000" y="623590"/>
            <a:ext cx="8276456" cy="1077218"/>
          </a:xfrm>
          <a:prstGeom prst="rect">
            <a:avLst/>
          </a:prstGeom>
        </p:spPr>
        <p:txBody>
          <a:bodyPr wrap="square">
            <a:spAutoFit/>
          </a:bodyPr>
          <a:lstStyle/>
          <a:p>
            <a:r>
              <a:rPr lang="tr-TR" sz="3200" dirty="0"/>
              <a:t>4 bölümden oluşur:</a:t>
            </a:r>
          </a:p>
          <a:p>
            <a:r>
              <a:rPr lang="tr-TR" sz="3200" dirty="0"/>
              <a:t>girdi, süreç, modül referansı ve çıktı</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638" y="1688926"/>
            <a:ext cx="8105775" cy="5124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62793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90700" y="850404"/>
            <a:ext cx="11593288" cy="836712"/>
          </a:xfrm>
        </p:spPr>
        <p:txBody>
          <a:bodyPr>
            <a:noAutofit/>
          </a:bodyPr>
          <a:lstStyle/>
          <a:p>
            <a:r>
              <a:rPr lang="tr-TR" sz="4400" dirty="0">
                <a:solidFill>
                  <a:srgbClr val="FF0000"/>
                </a:solidFill>
              </a:rPr>
              <a:t/>
            </a:r>
            <a:br>
              <a:rPr lang="tr-TR" sz="4400" dirty="0">
                <a:solidFill>
                  <a:srgbClr val="FF0000"/>
                </a:solidFill>
              </a:rPr>
            </a:br>
            <a:r>
              <a:rPr lang="tr-TR" sz="4400" dirty="0">
                <a:solidFill>
                  <a:srgbClr val="FF0000"/>
                </a:solidFill>
              </a:rPr>
              <a:t/>
            </a:r>
            <a:br>
              <a:rPr lang="tr-TR" sz="4400" dirty="0">
                <a:solidFill>
                  <a:srgbClr val="FF0000"/>
                </a:solidFill>
              </a:rPr>
            </a:br>
            <a:r>
              <a:rPr lang="tr-TR" sz="4400" dirty="0">
                <a:solidFill>
                  <a:srgbClr val="FF0000"/>
                </a:solidFill>
              </a:rPr>
              <a:t/>
            </a:r>
            <a:br>
              <a:rPr lang="tr-TR" sz="4400" dirty="0">
                <a:solidFill>
                  <a:srgbClr val="FF0000"/>
                </a:solidFill>
              </a:rPr>
            </a:br>
            <a:r>
              <a:rPr lang="tr-TR" sz="4400" dirty="0">
                <a:solidFill>
                  <a:srgbClr val="FF0000"/>
                </a:solidFill>
              </a:rPr>
              <a:t/>
            </a:r>
            <a:br>
              <a:rPr lang="tr-TR" sz="4400" dirty="0">
                <a:solidFill>
                  <a:srgbClr val="FF0000"/>
                </a:solidFill>
              </a:rPr>
            </a:br>
            <a:r>
              <a:rPr lang="tr-TR" sz="4400" dirty="0">
                <a:solidFill>
                  <a:srgbClr val="FF0000"/>
                </a:solidFill>
              </a:rPr>
              <a:t>4.2.4. Algoritmalar</a:t>
            </a:r>
            <a:br>
              <a:rPr lang="tr-TR" sz="4400" dirty="0">
                <a:solidFill>
                  <a:srgbClr val="FF0000"/>
                </a:solidFill>
              </a:rPr>
            </a:br>
            <a:endParaRPr lang="tr-TR" sz="4400" dirty="0">
              <a:solidFill>
                <a:srgbClr val="FF0000"/>
              </a:solidFill>
            </a:endParaRPr>
          </a:p>
        </p:txBody>
      </p:sp>
      <p:sp>
        <p:nvSpPr>
          <p:cNvPr id="3" name="Dikdörtgen 2"/>
          <p:cNvSpPr/>
          <p:nvPr/>
        </p:nvSpPr>
        <p:spPr>
          <a:xfrm>
            <a:off x="191344" y="1268760"/>
            <a:ext cx="12192000" cy="3046988"/>
          </a:xfrm>
          <a:prstGeom prst="rect">
            <a:avLst/>
          </a:prstGeom>
        </p:spPr>
        <p:txBody>
          <a:bodyPr wrap="square">
            <a:spAutoFit/>
          </a:bodyPr>
          <a:lstStyle/>
          <a:p>
            <a:r>
              <a:rPr lang="tr-TR" sz="3200" dirty="0"/>
              <a:t>Bu çizelgeleri geliştirdikten sonraki adım, yapılacak işlemleri</a:t>
            </a:r>
          </a:p>
          <a:p>
            <a:pPr algn="ctr"/>
            <a:r>
              <a:rPr lang="tr-TR" sz="3200" dirty="0"/>
              <a:t> </a:t>
            </a:r>
            <a:r>
              <a:rPr lang="tr-TR" sz="3200" dirty="0">
                <a:solidFill>
                  <a:srgbClr val="0070C0"/>
                </a:solidFill>
              </a:rPr>
              <a:t>bilgisayarın anladığı dilde</a:t>
            </a:r>
            <a:r>
              <a:rPr lang="tr-TR" sz="3200" dirty="0"/>
              <a:t> yazabilmektir. Bu yönergeler “</a:t>
            </a:r>
            <a:r>
              <a:rPr lang="tr-TR" sz="3200" dirty="0">
                <a:solidFill>
                  <a:srgbClr val="FF0000"/>
                </a:solidFill>
              </a:rPr>
              <a:t>algoritma</a:t>
            </a:r>
            <a:r>
              <a:rPr lang="tr-TR" sz="3200" dirty="0"/>
              <a:t>” olarak adlandırılır.</a:t>
            </a:r>
          </a:p>
          <a:p>
            <a:endParaRPr lang="tr-TR" sz="3200" dirty="0"/>
          </a:p>
          <a:p>
            <a:r>
              <a:rPr lang="tr-TR" sz="3200" dirty="0">
                <a:solidFill>
                  <a:srgbClr val="0070C0"/>
                </a:solidFill>
              </a:rPr>
              <a:t>Algoritmayı oluşturmak</a:t>
            </a:r>
            <a:r>
              <a:rPr lang="tr-TR" sz="3200" dirty="0"/>
              <a:t>, bilgisayarda problem çözme sürecinin </a:t>
            </a:r>
            <a:r>
              <a:rPr lang="tr-TR" sz="3200" dirty="0">
                <a:solidFill>
                  <a:srgbClr val="0070C0"/>
                </a:solidFill>
              </a:rPr>
              <a:t>en zor</a:t>
            </a:r>
            <a:r>
              <a:rPr lang="tr-TR" sz="3200" dirty="0"/>
              <a:t> bölümüdür.</a:t>
            </a:r>
          </a:p>
        </p:txBody>
      </p:sp>
      <p:pic>
        <p:nvPicPr>
          <p:cNvPr id="4" name="Resim 3">
            <a:extLst>
              <a:ext uri="{FF2B5EF4-FFF2-40B4-BE49-F238E27FC236}">
                <a16:creationId xmlns:a16="http://schemas.microsoft.com/office/drawing/2014/main" id="{41B73412-B47F-4135-9614-DC8FBC8043B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7341202" y="3861047"/>
            <a:ext cx="3258610" cy="242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25999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991544" y="1011501"/>
            <a:ext cx="7772400" cy="648072"/>
          </a:xfrm>
        </p:spPr>
        <p:txBody>
          <a:bodyPr>
            <a:normAutofit fontScale="90000"/>
          </a:bodyPr>
          <a:lstStyle/>
          <a:p>
            <a:r>
              <a:rPr lang="tr-TR" dirty="0">
                <a:solidFill>
                  <a:srgbClr val="FF0000"/>
                </a:solidFill>
              </a:rPr>
              <a:t>4.2.5. Akış Şemaları</a:t>
            </a:r>
            <a:br>
              <a:rPr lang="tr-TR" dirty="0">
                <a:solidFill>
                  <a:srgbClr val="FF0000"/>
                </a:solidFill>
              </a:rPr>
            </a:br>
            <a:endParaRPr lang="tr-TR" dirty="0">
              <a:solidFill>
                <a:srgbClr val="FF0000"/>
              </a:solidFill>
            </a:endParaRPr>
          </a:p>
        </p:txBody>
      </p:sp>
      <p:sp>
        <p:nvSpPr>
          <p:cNvPr id="3" name="Dikdörtgen 2"/>
          <p:cNvSpPr/>
          <p:nvPr/>
        </p:nvSpPr>
        <p:spPr>
          <a:xfrm>
            <a:off x="263352" y="1335537"/>
            <a:ext cx="11928648" cy="3170099"/>
          </a:xfrm>
          <a:prstGeom prst="rect">
            <a:avLst/>
          </a:prstGeom>
        </p:spPr>
        <p:txBody>
          <a:bodyPr wrap="square">
            <a:spAutoFit/>
          </a:bodyPr>
          <a:lstStyle/>
          <a:p>
            <a:r>
              <a:rPr lang="tr-TR" sz="4000" dirty="0">
                <a:solidFill>
                  <a:srgbClr val="0070C0"/>
                </a:solidFill>
              </a:rPr>
              <a:t>Algoritma</a:t>
            </a:r>
            <a:r>
              <a:rPr lang="tr-TR" sz="4000" dirty="0"/>
              <a:t>, bilgisayara hangi işlemi hangi sırada yapması gerektiğini söyleyen yönergeler bütünüdür.</a:t>
            </a:r>
          </a:p>
          <a:p>
            <a:endParaRPr lang="tr-TR" sz="4000" dirty="0"/>
          </a:p>
          <a:p>
            <a:r>
              <a:rPr lang="tr-TR" sz="4000" dirty="0"/>
              <a:t> </a:t>
            </a:r>
            <a:r>
              <a:rPr lang="tr-TR" sz="4000" dirty="0">
                <a:solidFill>
                  <a:srgbClr val="0070C0"/>
                </a:solidFill>
              </a:rPr>
              <a:t>Akış şeması</a:t>
            </a:r>
            <a:r>
              <a:rPr lang="tr-TR" sz="4000" dirty="0"/>
              <a:t> ise algoritmanın </a:t>
            </a:r>
            <a:r>
              <a:rPr lang="tr-TR" sz="4000" dirty="0">
                <a:solidFill>
                  <a:srgbClr val="0070C0"/>
                </a:solidFill>
              </a:rPr>
              <a:t>görsel</a:t>
            </a:r>
            <a:r>
              <a:rPr lang="tr-TR" sz="4000" dirty="0"/>
              <a:t> gösterimidir.</a:t>
            </a:r>
          </a:p>
        </p:txBody>
      </p:sp>
    </p:spTree>
    <p:extLst>
      <p:ext uri="{BB962C8B-B14F-4D97-AF65-F5344CB8AC3E}">
        <p14:creationId xmlns:p14="http://schemas.microsoft.com/office/powerpoint/2010/main" val="2266840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klif">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Teklif">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klif">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docProps/app.xml><?xml version="1.0" encoding="utf-8"?>
<Properties xmlns="http://schemas.openxmlformats.org/officeDocument/2006/extended-properties" xmlns:vt="http://schemas.openxmlformats.org/officeDocument/2006/docPropsVTypes">
  <Template>Teklif</Template>
  <TotalTime>117</TotalTime>
  <Words>520</Words>
  <Application>Microsoft Office PowerPoint</Application>
  <PresentationFormat>Geniş ekran</PresentationFormat>
  <Paragraphs>48</Paragraphs>
  <Slides>16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16</vt:i4>
      </vt:variant>
    </vt:vector>
  </HeadingPairs>
  <TitlesOfParts>
    <vt:vector size="19" baseType="lpstr">
      <vt:lpstr>Century Gothic</vt:lpstr>
      <vt:lpstr>Wingdings 2</vt:lpstr>
      <vt:lpstr>Teklif</vt:lpstr>
      <vt:lpstr>PROBLEM ÇÖZME YAKLAŞIMLARI</vt:lpstr>
      <vt:lpstr>Bilgisayarların çok iyi çözdüğü problemler, algoritmik yapıda olanlardır yani adım adım işlemlerden oluşan yapılardır. Bu işlemler bilgisayarın anlayabileceği biçimde ifade edilir ve bilgisayar bu satırları sıra ile çalıştırır. Bilgisayarlar bizim konuştuğumuz dili bilemediğinden onlarla anlaşmamız için bizim onların konuştuğu dili öğrenmemiz gerekir. </vt:lpstr>
      <vt:lpstr>Bilgisayarın işletim sistemi, dili ve uygulamalarına ilişkin kurallara “söz dizimi” denir. Bir hata oluşursa buna “yazılım hatası”; hatayı bulup düzenleme işlemine ise “hata ayıklama” denir.</vt:lpstr>
      <vt:lpstr>4.2. Çözümün Düzenlenmesi </vt:lpstr>
      <vt:lpstr> 4.2.1. Problemin Analiz Çizelgesi </vt:lpstr>
      <vt:lpstr> 4.2.2. Etkileşim Çizelgesi Geliştirme </vt:lpstr>
      <vt:lpstr>4.2.3. GSÇ Çizelgesi </vt:lpstr>
      <vt:lpstr>    4.2.4. Algoritmalar </vt:lpstr>
      <vt:lpstr>4.2.5. Akış Şemaları </vt:lpstr>
      <vt:lpstr>4.3. Algoritma Yönergeleri  ve Akış Şeması Sembolleri </vt:lpstr>
      <vt:lpstr>4.3. Algoritma Yönergeleri ve Akış Şeması Sembolleri </vt:lpstr>
      <vt:lpstr>PowerPoint Sunusu</vt:lpstr>
      <vt:lpstr>4.4. Haricî ve Dâhilî Dokümantasyon </vt:lpstr>
      <vt:lpstr>4.4. Haricî ve Dâhilî Dokümantasyon </vt:lpstr>
      <vt:lpstr>Çözümün Programlanması/Kodlanması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Bilgisayarların çok iyi çözdüğü problemler, algoritmik yapıda olanlardır yani adım adım işlemlerden oluşan yapılardır. Bu işlemler bilgisayarın anlayabileceği biçimde ifade edilir ve bilgisayar bu satırları sıra ile çalıştırır.</dc:title>
  <dc:creator>sivasi</dc:creator>
  <cp:lastModifiedBy>Hasari</cp:lastModifiedBy>
  <cp:revision>38</cp:revision>
  <dcterms:created xsi:type="dcterms:W3CDTF">2017-11-05T14:07:54Z</dcterms:created>
  <dcterms:modified xsi:type="dcterms:W3CDTF">2017-11-26T18:32:30Z</dcterms:modified>
</cp:coreProperties>
</file>