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2" r:id="rId20"/>
    <p:sldId id="275" r:id="rId21"/>
    <p:sldId id="288" r:id="rId22"/>
    <p:sldId id="283" r:id="rId23"/>
    <p:sldId id="276" r:id="rId24"/>
    <p:sldId id="277" r:id="rId25"/>
    <p:sldId id="289" r:id="rId26"/>
    <p:sldId id="284" r:id="rId27"/>
    <p:sldId id="290" r:id="rId28"/>
    <p:sldId id="278" r:id="rId29"/>
    <p:sldId id="279" r:id="rId30"/>
    <p:sldId id="286" r:id="rId31"/>
    <p:sldId id="281"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p:cViewPr varScale="1">
        <p:scale>
          <a:sx n="68" d="100"/>
          <a:sy n="68" d="100"/>
        </p:scale>
        <p:origin x="85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13617826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3D27928-DBC3-4B9A-A362-1951417D7E66}" type="datetimeFigureOut">
              <a:rPr lang="tr-TR" smtClean="0"/>
              <a:t>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287226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148842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72900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4282785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201042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226441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351313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316963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100384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D27928-DBC3-4B9A-A362-1951417D7E66}" type="datetimeFigureOut">
              <a:rPr lang="tr-TR" smtClean="0"/>
              <a:t>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404222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3D27928-DBC3-4B9A-A362-1951417D7E66}" type="datetimeFigureOut">
              <a:rPr lang="tr-TR" smtClean="0"/>
              <a:t>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219113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3D27928-DBC3-4B9A-A362-1951417D7E66}" type="datetimeFigureOut">
              <a:rPr lang="tr-TR" smtClean="0"/>
              <a:t>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270425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D27928-DBC3-4B9A-A362-1951417D7E66}" type="datetimeFigureOut">
              <a:rPr lang="tr-TR" smtClean="0"/>
              <a:t>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427649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3D27928-DBC3-4B9A-A362-1951417D7E66}" type="datetimeFigureOut">
              <a:rPr lang="tr-TR" smtClean="0"/>
              <a:t>8.10.2017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98857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3D27928-DBC3-4B9A-A362-1951417D7E66}" type="datetimeFigureOut">
              <a:rPr lang="tr-TR" smtClean="0"/>
              <a:t>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85808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3D27928-DBC3-4B9A-A362-1951417D7E66}" type="datetimeFigureOut">
              <a:rPr lang="tr-TR" smtClean="0"/>
              <a:t>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E31617-AE0A-4A3F-B4AF-1C905BFF2C98}" type="slidenum">
              <a:rPr lang="tr-TR" smtClean="0"/>
              <a:t>‹#›</a:t>
            </a:fld>
            <a:endParaRPr lang="tr-TR"/>
          </a:p>
        </p:txBody>
      </p:sp>
    </p:spTree>
    <p:extLst>
      <p:ext uri="{BB962C8B-B14F-4D97-AF65-F5344CB8AC3E}">
        <p14:creationId xmlns:p14="http://schemas.microsoft.com/office/powerpoint/2010/main" val="98952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prstClr val="black"/>
              <a:schemeClr val="accent4">
                <a:tint val="45000"/>
                <a:satMod val="400000"/>
              </a:schemeClr>
            </a:duotone>
            <a:extLst>
              <a:ext uri="{BEBA8EAE-BF5A-486C-A8C5-ECC9F3942E4B}">
                <a14:imgProps xmlns:a14="http://schemas.microsoft.com/office/drawing/2010/main">
                  <a14:imgLayer r:embed="rId20">
                    <a14:imgEffect>
                      <a14:colorTemperature colorTemp="6190"/>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D27928-DBC3-4B9A-A362-1951417D7E66}" type="datetimeFigureOut">
              <a:rPr lang="tr-TR" smtClean="0"/>
              <a:t>8.10.2017</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E31617-AE0A-4A3F-B4AF-1C905BFF2C98}" type="slidenum">
              <a:rPr lang="tr-TR" smtClean="0"/>
              <a:t>‹#›</a:t>
            </a:fld>
            <a:endParaRPr lang="tr-TR"/>
          </a:p>
        </p:txBody>
      </p:sp>
    </p:spTree>
    <p:extLst>
      <p:ext uri="{BB962C8B-B14F-4D97-AF65-F5344CB8AC3E}">
        <p14:creationId xmlns:p14="http://schemas.microsoft.com/office/powerpoint/2010/main" val="2479103633"/>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a:solidFill>
                  <a:schemeClr val="accent4">
                    <a:lumMod val="40000"/>
                    <a:lumOff val="60000"/>
                  </a:schemeClr>
                </a:solidFill>
              </a:rPr>
              <a:t>3. PROBLEM ÇÖZME SÜRECİ</a:t>
            </a:r>
            <a:endParaRPr lang="tr-TR" dirty="0">
              <a:solidFill>
                <a:schemeClr val="accent4">
                  <a:lumMod val="40000"/>
                  <a:lumOff val="60000"/>
                </a:schemeClr>
              </a:solidFill>
            </a:endParaRPr>
          </a:p>
        </p:txBody>
      </p:sp>
      <p:sp>
        <p:nvSpPr>
          <p:cNvPr id="3" name="2 Alt Başlık"/>
          <p:cNvSpPr>
            <a:spLocks noGrp="1"/>
          </p:cNvSpPr>
          <p:nvPr>
            <p:ph type="subTitle" idx="1"/>
          </p:nvPr>
        </p:nvSpPr>
        <p:spPr/>
        <p:txBody>
          <a:bodyPr/>
          <a:lstStyle/>
          <a:p>
            <a:endParaRPr lang="tr-TR" dirty="0"/>
          </a:p>
        </p:txBody>
      </p:sp>
      <p:pic>
        <p:nvPicPr>
          <p:cNvPr id="5" name="Resim 4">
            <a:extLst>
              <a:ext uri="{FF2B5EF4-FFF2-40B4-BE49-F238E27FC236}">
                <a16:creationId xmlns:a16="http://schemas.microsoft.com/office/drawing/2014/main" id="{89FBC42D-B8B7-4A2E-A96B-5D4A7E875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4" y="2276583"/>
            <a:ext cx="2814418" cy="2811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accent6">
                    <a:lumMod val="60000"/>
                    <a:lumOff val="40000"/>
                  </a:schemeClr>
                </a:solidFill>
              </a:rPr>
              <a:t>6. Çözümü Değerlendirme:</a:t>
            </a:r>
            <a:endParaRPr lang="tr-TR" dirty="0">
              <a:solidFill>
                <a:schemeClr val="accent6">
                  <a:lumMod val="60000"/>
                  <a:lumOff val="40000"/>
                </a:schemeClr>
              </a:solidFill>
            </a:endParaRPr>
          </a:p>
        </p:txBody>
      </p:sp>
      <p:sp>
        <p:nvSpPr>
          <p:cNvPr id="3" name="2 İçerik Yer Tutucusu"/>
          <p:cNvSpPr>
            <a:spLocks noGrp="1"/>
          </p:cNvSpPr>
          <p:nvPr>
            <p:ph idx="1"/>
          </p:nvPr>
        </p:nvSpPr>
        <p:spPr/>
        <p:txBody>
          <a:bodyPr>
            <a:normAutofit/>
          </a:bodyPr>
          <a:lstStyle/>
          <a:p>
            <a:r>
              <a:rPr lang="tr-TR" sz="2800" dirty="0"/>
              <a:t>Çözümü test etmek ya da değerlendirmek, sonucun doğruluğunu kontrol etmek anlamına gelir.</a:t>
            </a:r>
          </a:p>
          <a:p>
            <a:r>
              <a:rPr lang="tr-TR" sz="2800" dirty="0"/>
              <a:t>Sonucun doğru olması ve problemi olan bireyin beklentilerini karşılama düzeyi önemlidir. </a:t>
            </a:r>
          </a:p>
          <a:p>
            <a:r>
              <a:rPr lang="tr-TR" sz="2800" dirty="0"/>
              <a:t>Sonuç yanlış çıkmış ya da bireyin beklentilerini karşılamamış ise problem çözme sürecine baştan başlamak gerekir.</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384" y="-43490"/>
            <a:ext cx="10131425" cy="1456267"/>
          </a:xfrm>
        </p:spPr>
        <p:txBody>
          <a:bodyPr/>
          <a:lstStyle/>
          <a:p>
            <a:r>
              <a:rPr lang="tr-TR" b="1" dirty="0">
                <a:solidFill>
                  <a:schemeClr val="accent6">
                    <a:lumMod val="60000"/>
                    <a:lumOff val="40000"/>
                  </a:schemeClr>
                </a:solidFill>
              </a:rPr>
              <a:t>PROBLEM TÜRLERİ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407368" y="1124744"/>
            <a:ext cx="11305256" cy="5606083"/>
          </a:xfrm>
        </p:spPr>
        <p:txBody>
          <a:bodyPr>
            <a:noAutofit/>
          </a:bodyPr>
          <a:lstStyle/>
          <a:p>
            <a:r>
              <a:rPr lang="tr-TR" sz="2800" dirty="0"/>
              <a:t>Problemlerin her zaman sıradan çözümleri olmaz. Kek yapmak ya da araba kullanmak gibi problemleri çözmek için bir dizi eylem gerekir. Adım adım yönergelere dayalı olan bu çözümlere </a:t>
            </a:r>
            <a:r>
              <a:rPr lang="tr-TR" sz="2800" b="1" dirty="0">
                <a:solidFill>
                  <a:srgbClr val="FF0000"/>
                </a:solidFill>
              </a:rPr>
              <a:t>“</a:t>
            </a:r>
            <a:r>
              <a:rPr lang="tr-TR" sz="2800" b="1" dirty="0" err="1">
                <a:solidFill>
                  <a:srgbClr val="FF0000"/>
                </a:solidFill>
              </a:rPr>
              <a:t>algoritmik</a:t>
            </a:r>
            <a:r>
              <a:rPr lang="tr-TR" sz="2800" b="1" dirty="0">
                <a:solidFill>
                  <a:srgbClr val="FF0000"/>
                </a:solidFill>
              </a:rPr>
              <a:t> çözümler” </a:t>
            </a:r>
            <a:r>
              <a:rPr lang="tr-TR" sz="2800" dirty="0"/>
              <a:t>denir. </a:t>
            </a:r>
          </a:p>
          <a:p>
            <a:endParaRPr lang="tr-TR" sz="2800" dirty="0"/>
          </a:p>
          <a:p>
            <a:r>
              <a:rPr lang="tr-TR" sz="2800" dirty="0"/>
              <a:t>En iyi yolu seçtikten sonra sonuca, ilgili adımları izleyerek ulaşılır. Bu adımlardan oluşan yapıya </a:t>
            </a:r>
            <a:r>
              <a:rPr lang="tr-TR" sz="2800" b="1" dirty="0">
                <a:solidFill>
                  <a:srgbClr val="FF0000"/>
                </a:solidFill>
              </a:rPr>
              <a:t>“algoritma” </a:t>
            </a:r>
            <a:r>
              <a:rPr lang="tr-TR" sz="2800" dirty="0"/>
              <a:t>denir.</a:t>
            </a:r>
          </a:p>
          <a:p>
            <a:endParaRPr lang="tr-TR" sz="2800" dirty="0"/>
          </a:p>
          <a:p>
            <a:r>
              <a:rPr lang="tr-TR" sz="2800" dirty="0"/>
              <a:t>En lezzetli ekmeği seçmek ya da işleri büyütmek için yatırım yapmak gibi problemlerin ise açık ve net ifade edilen yanıtları yoktur. Bu çözümler bilgi ve deneyim gerektirir, bir dizi deneme ve yanılma sürecinden oluşur. Doğrudan işlem adımları ile ulaşılamayan sonuçlara </a:t>
            </a:r>
            <a:r>
              <a:rPr lang="tr-TR" sz="2800" b="1" dirty="0">
                <a:solidFill>
                  <a:srgbClr val="FF0000"/>
                </a:solidFill>
              </a:rPr>
              <a:t>“keşfe dayalı çözümler” </a:t>
            </a:r>
            <a:r>
              <a:rPr lang="tr-TR" sz="2800" dirty="0"/>
              <a:t>denir.</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chemeClr val="accent6">
                    <a:lumMod val="60000"/>
                    <a:lumOff val="40000"/>
                  </a:schemeClr>
                </a:solidFill>
              </a:rPr>
              <a:t>BİLGİSAYARLAR İLE PROBLEM ÇÖZME</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685801" y="1700808"/>
            <a:ext cx="10131425" cy="3649133"/>
          </a:xfrm>
        </p:spPr>
        <p:txBody>
          <a:bodyPr>
            <a:normAutofit/>
          </a:bodyPr>
          <a:lstStyle/>
          <a:p>
            <a:r>
              <a:rPr lang="tr-TR" sz="2800" dirty="0"/>
              <a:t>Bu ders kapsamında </a:t>
            </a:r>
            <a:r>
              <a:rPr lang="tr-TR" sz="2800" dirty="0">
                <a:solidFill>
                  <a:srgbClr val="FF0000"/>
                </a:solidFill>
              </a:rPr>
              <a:t>“çözüm”</a:t>
            </a:r>
            <a:r>
              <a:rPr lang="tr-TR" sz="2800" dirty="0"/>
              <a:t> demek problem çözme sürecinin 5. adımında yer alan işlem adımları ya da yönergeler anlamına gelmektedir. </a:t>
            </a:r>
          </a:p>
          <a:p>
            <a:r>
              <a:rPr lang="tr-TR" sz="2800" dirty="0">
                <a:solidFill>
                  <a:srgbClr val="FF0000"/>
                </a:solidFill>
              </a:rPr>
              <a:t>“Sonuç” </a:t>
            </a:r>
            <a:r>
              <a:rPr lang="tr-TR" sz="2800" dirty="0"/>
              <a:t>demek, çıktı ya da tamamlanmış bilgisayar destekli yanıt demektir.</a:t>
            </a:r>
          </a:p>
          <a:p>
            <a:r>
              <a:rPr lang="tr-TR" sz="2800" dirty="0"/>
              <a:t> </a:t>
            </a:r>
            <a:r>
              <a:rPr lang="tr-TR" sz="2800" dirty="0">
                <a:solidFill>
                  <a:srgbClr val="FF0000"/>
                </a:solidFill>
              </a:rPr>
              <a:t>“Program” </a:t>
            </a:r>
            <a:r>
              <a:rPr lang="tr-TR" sz="2800" dirty="0"/>
              <a:t>ise herhangi bir bilgisayar dilinde kodlanmış, çözümü oluşturan işlem adımlarının tamamını ifade etmektedir.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360" y="1052737"/>
            <a:ext cx="11665296" cy="5073427"/>
          </a:xfrm>
        </p:spPr>
        <p:txBody>
          <a:bodyPr>
            <a:noAutofit/>
          </a:bodyPr>
          <a:lstStyle/>
          <a:p>
            <a:r>
              <a:rPr lang="tr-TR" sz="2800" dirty="0"/>
              <a:t>Bilgisayarlar, zor ve zaman alıcı olabilen </a:t>
            </a:r>
            <a:r>
              <a:rPr lang="tr-TR" sz="2800" dirty="0" err="1">
                <a:solidFill>
                  <a:srgbClr val="FF0000"/>
                </a:solidFill>
              </a:rPr>
              <a:t>algoritmik</a:t>
            </a:r>
            <a:r>
              <a:rPr lang="tr-TR" sz="2800" dirty="0">
                <a:solidFill>
                  <a:srgbClr val="FF0000"/>
                </a:solidFill>
              </a:rPr>
              <a:t> çözümler </a:t>
            </a:r>
            <a:r>
              <a:rPr lang="tr-TR" sz="2800" dirty="0"/>
              <a:t>ile ilgilenmek üzere tasarlanmıştır.</a:t>
            </a:r>
          </a:p>
          <a:p>
            <a:r>
              <a:rPr lang="tr-TR" sz="2800" dirty="0"/>
              <a:t>İnsanlar, </a:t>
            </a:r>
            <a:r>
              <a:rPr lang="tr-TR" sz="2800" dirty="0">
                <a:solidFill>
                  <a:srgbClr val="FF0000"/>
                </a:solidFill>
              </a:rPr>
              <a:t>keşifsel çözümleri</a:t>
            </a:r>
            <a:r>
              <a:rPr lang="tr-TR" sz="2800" dirty="0"/>
              <a:t> bulma konusunda daha iyidirler ancak bilgisayarların çözebildiği ileri düzey hesaplama ve karmaşık problemleri çözme konusunda bilgisayarların hızlarına ulaşamazlar.</a:t>
            </a:r>
          </a:p>
          <a:p>
            <a:r>
              <a:rPr lang="tr-TR" sz="2800" dirty="0"/>
              <a:t>Bilgisayarlar,üst düzey matematik problemlerini kolayca çözebilir ancak konuşmak ya da top atmak gibi davranışları yapamaz.</a:t>
            </a:r>
          </a:p>
          <a:p>
            <a:r>
              <a:rPr lang="tr-TR" sz="2800" b="1" dirty="0"/>
              <a:t>Bu tür işlemleri bilgisayarların anlayacağı bir dizi adım şekline nasıl dönüştürebiliriz?</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9336" y="908720"/>
            <a:ext cx="11928648" cy="5217443"/>
          </a:xfrm>
        </p:spPr>
        <p:txBody>
          <a:bodyPr>
            <a:noAutofit/>
          </a:bodyPr>
          <a:lstStyle/>
          <a:p>
            <a:r>
              <a:rPr lang="tr-TR" sz="2800" dirty="0"/>
              <a:t>Keşifsel problem türleri ile ilgilenen bilgisayar dalına </a:t>
            </a:r>
            <a:r>
              <a:rPr lang="tr-TR" sz="2800" dirty="0">
                <a:solidFill>
                  <a:srgbClr val="FF0000"/>
                </a:solidFill>
              </a:rPr>
              <a:t>“yapay zekâ” </a:t>
            </a:r>
            <a:r>
              <a:rPr lang="tr-TR" sz="2800" dirty="0"/>
              <a:t>adı verilmektedir.</a:t>
            </a:r>
          </a:p>
          <a:p>
            <a:r>
              <a:rPr lang="tr-TR" sz="2800" dirty="0"/>
              <a:t>Yapay zekâ uygulamaları, bilgisayarlara mevcut bilgileri kullanarak yeni bilgiler inşa etmesini sağlamaktadır. Böylece bilgisayarın problem çözme becerileri insanların yeteneklerine daha çok benzemektedir.</a:t>
            </a:r>
          </a:p>
          <a:p>
            <a:r>
              <a:rPr lang="tr-TR" sz="2800" dirty="0"/>
              <a:t>Yapay zekâ özellikle robotik uygulamaları </a:t>
            </a:r>
            <a:r>
              <a:rPr lang="es-ES" sz="2800" dirty="0"/>
              <a:t>ile son yıllarda popüler bir çalışma alanı</a:t>
            </a:r>
            <a:r>
              <a:rPr lang="tr-TR" sz="2800" dirty="0"/>
              <a:t> olmuştur. Bilgisayarlar insanlar gibi düşünmeye başlayana kadar daha çok </a:t>
            </a:r>
            <a:r>
              <a:rPr lang="tr-TR" sz="2800" dirty="0" err="1"/>
              <a:t>algoritmik</a:t>
            </a:r>
            <a:r>
              <a:rPr lang="tr-TR" sz="2800" dirty="0"/>
              <a:t> problemlerin çözüm süreçlerinde kullanılacaktır. </a:t>
            </a:r>
          </a:p>
          <a:p>
            <a:r>
              <a:rPr lang="tr-TR" sz="2800" dirty="0"/>
              <a:t>Bu nedenle bu derste ağırlıklı olarak </a:t>
            </a:r>
            <a:r>
              <a:rPr lang="tr-TR" sz="2800" dirty="0" err="1"/>
              <a:t>algoritmik</a:t>
            </a:r>
            <a:r>
              <a:rPr lang="tr-TR" sz="2800" dirty="0"/>
              <a:t> çözümler üzerinde durulacaktır.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384" y="188640"/>
            <a:ext cx="10131425" cy="1456267"/>
          </a:xfrm>
        </p:spPr>
        <p:txBody>
          <a:bodyPr>
            <a:normAutofit/>
          </a:bodyPr>
          <a:lstStyle/>
          <a:p>
            <a:r>
              <a:rPr lang="tr-TR" b="1" dirty="0">
                <a:solidFill>
                  <a:schemeClr val="accent6">
                    <a:lumMod val="60000"/>
                    <a:lumOff val="40000"/>
                  </a:schemeClr>
                </a:solidFill>
              </a:rPr>
              <a:t>PROBLEM ÇÖZME KAVRAMLARI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335360" y="1340769"/>
            <a:ext cx="11593288" cy="4785395"/>
          </a:xfrm>
        </p:spPr>
        <p:txBody>
          <a:bodyPr>
            <a:noAutofit/>
          </a:bodyPr>
          <a:lstStyle/>
          <a:p>
            <a:r>
              <a:rPr lang="tr-TR" sz="2800" dirty="0"/>
              <a:t>Günlük hayatta karşılaştığımız problemler çok çeşitli olmasına rağmen bilgisayar ile  çözebildiğimiz yalnızca 3 tür vardır:</a:t>
            </a:r>
          </a:p>
          <a:p>
            <a:pPr>
              <a:buNone/>
            </a:pPr>
            <a:r>
              <a:rPr lang="tr-TR" sz="2800" dirty="0"/>
              <a:t>	</a:t>
            </a:r>
            <a:r>
              <a:rPr lang="tr-TR" sz="2800" dirty="0">
                <a:solidFill>
                  <a:srgbClr val="FF0000"/>
                </a:solidFill>
              </a:rPr>
              <a:t>1. </a:t>
            </a:r>
            <a:r>
              <a:rPr lang="tr-TR" sz="2800" dirty="0"/>
              <a:t>Hesaplamalı–matematiksel işlem ve süreçler içeren problemler,</a:t>
            </a:r>
          </a:p>
          <a:p>
            <a:pPr>
              <a:buNone/>
            </a:pPr>
            <a:endParaRPr lang="tr-TR" sz="2800" dirty="0"/>
          </a:p>
          <a:p>
            <a:pPr>
              <a:buNone/>
            </a:pPr>
            <a:r>
              <a:rPr lang="tr-TR" sz="2800" dirty="0"/>
              <a:t>	</a:t>
            </a:r>
            <a:r>
              <a:rPr lang="tr-TR" sz="2800" dirty="0">
                <a:solidFill>
                  <a:srgbClr val="FF0000"/>
                </a:solidFill>
              </a:rPr>
              <a:t>2. </a:t>
            </a:r>
            <a:r>
              <a:rPr lang="tr-TR" sz="2800" dirty="0"/>
              <a:t>Mantıksal–ilişkisel süreçler içeren problemler,</a:t>
            </a:r>
          </a:p>
          <a:p>
            <a:pPr>
              <a:buNone/>
            </a:pPr>
            <a:endParaRPr lang="tr-TR" sz="2800" dirty="0"/>
          </a:p>
          <a:p>
            <a:pPr>
              <a:buNone/>
            </a:pPr>
            <a:r>
              <a:rPr lang="tr-TR" sz="2800" dirty="0"/>
              <a:t>	</a:t>
            </a:r>
            <a:r>
              <a:rPr lang="tr-TR" sz="2800" dirty="0">
                <a:solidFill>
                  <a:srgbClr val="FF0000"/>
                </a:solidFill>
              </a:rPr>
              <a:t>3. </a:t>
            </a:r>
            <a:r>
              <a:rPr lang="tr-TR" sz="2800" dirty="0"/>
              <a:t>Tekrarlayan–matematiksel ya da mantıksal bir dizi işlemin yinelenme sürecini içeren problemler.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344" y="620689"/>
            <a:ext cx="11881320" cy="5505475"/>
          </a:xfrm>
        </p:spPr>
        <p:txBody>
          <a:bodyPr>
            <a:noAutofit/>
          </a:bodyPr>
          <a:lstStyle/>
          <a:p>
            <a:r>
              <a:rPr lang="tr-TR" sz="2400" dirty="0">
                <a:solidFill>
                  <a:srgbClr val="FF0000"/>
                </a:solidFill>
              </a:rPr>
              <a:t>“Sabit” </a:t>
            </a:r>
            <a:r>
              <a:rPr lang="tr-TR" sz="2400" dirty="0"/>
              <a:t>ve</a:t>
            </a:r>
            <a:r>
              <a:rPr lang="tr-TR" sz="2400" dirty="0">
                <a:solidFill>
                  <a:srgbClr val="FF0000"/>
                </a:solidFill>
              </a:rPr>
              <a:t> “değişken” </a:t>
            </a:r>
            <a:r>
              <a:rPr lang="tr-TR" sz="2400" dirty="0"/>
              <a:t>önemli iki kavramdır. Programcı işlenmemiş hâlde veriyi alır, işlenmiş hâle yani bilgiye dönüştürür. Bunlar eşitlik ve ifadelerin yapı taşlarıdır.</a:t>
            </a:r>
          </a:p>
          <a:p>
            <a:endParaRPr lang="tr-TR" sz="2400" dirty="0"/>
          </a:p>
          <a:p>
            <a:r>
              <a:rPr lang="tr-TR" sz="2400" dirty="0"/>
              <a:t>Programcı, problemi çözebilmek için gereken sabit ve değişkenleri, uygun </a:t>
            </a:r>
            <a:r>
              <a:rPr lang="tr-TR" sz="2400" dirty="0">
                <a:solidFill>
                  <a:srgbClr val="FF0000"/>
                </a:solidFill>
              </a:rPr>
              <a:t>“veri türü” </a:t>
            </a:r>
            <a:r>
              <a:rPr lang="tr-TR" sz="2400" dirty="0" err="1"/>
              <a:t>nde</a:t>
            </a:r>
            <a:r>
              <a:rPr lang="tr-TR" sz="2400" dirty="0"/>
              <a:t>, örneğin sayısal olarak tanımlar.</a:t>
            </a:r>
          </a:p>
          <a:p>
            <a:endParaRPr lang="tr-TR" sz="2400" dirty="0"/>
          </a:p>
          <a:p>
            <a:r>
              <a:rPr lang="tr-TR" sz="2400" dirty="0">
                <a:solidFill>
                  <a:srgbClr val="FF0000"/>
                </a:solidFill>
              </a:rPr>
              <a:t>“Operatör”</a:t>
            </a:r>
            <a:r>
              <a:rPr lang="tr-TR" sz="2400" dirty="0"/>
              <a:t>,</a:t>
            </a:r>
            <a:r>
              <a:rPr lang="tr-TR" sz="2400" dirty="0">
                <a:solidFill>
                  <a:srgbClr val="FF0000"/>
                </a:solidFill>
              </a:rPr>
              <a:t> </a:t>
            </a:r>
            <a:r>
              <a:rPr lang="tr-TR" sz="2400" dirty="0"/>
              <a:t>sabit ve değişkenler arasındaki ilişkileri gösteren, eşitlik ve ifadelerde kullanılan işaret ve sembolleri ifade eder. Operatörlerin belirli bir hiyerarşik yapı içerisinde kullanılması gerekir. </a:t>
            </a:r>
          </a:p>
          <a:p>
            <a:endParaRPr lang="tr-TR" sz="2400" dirty="0"/>
          </a:p>
          <a:p>
            <a:r>
              <a:rPr lang="tr-TR" sz="2400" dirty="0"/>
              <a:t>Operatörler sabit ve değişkenlerle birlikte kullanıldığında </a:t>
            </a:r>
            <a:r>
              <a:rPr lang="tr-TR" sz="2400" dirty="0">
                <a:solidFill>
                  <a:srgbClr val="FF0000"/>
                </a:solidFill>
              </a:rPr>
              <a:t>“eşitlik” </a:t>
            </a:r>
            <a:r>
              <a:rPr lang="tr-TR" sz="2400" dirty="0"/>
              <a:t>ve </a:t>
            </a:r>
            <a:r>
              <a:rPr lang="tr-TR" sz="2400" dirty="0">
                <a:solidFill>
                  <a:srgbClr val="FF0000"/>
                </a:solidFill>
              </a:rPr>
              <a:t>“ifade” </a:t>
            </a:r>
            <a:r>
              <a:rPr lang="tr-TR" sz="2400" dirty="0"/>
              <a:t>olarak adlandırılan yapılar oluşur. Eşitlik ve ifadeler ise çözüm sürecinin yapı taşları olan işlemlerdir.</a:t>
            </a:r>
          </a:p>
          <a:p>
            <a:endParaRPr lang="tr-TR" sz="2400" dirty="0"/>
          </a:p>
          <a:p>
            <a:r>
              <a:rPr lang="tr-TR" sz="2400" dirty="0"/>
              <a:t> </a:t>
            </a:r>
            <a:r>
              <a:rPr lang="tr-TR" sz="2400" dirty="0">
                <a:solidFill>
                  <a:srgbClr val="FF0000"/>
                </a:solidFill>
              </a:rPr>
              <a:t>“Fonksiyonlar” </a:t>
            </a:r>
            <a:r>
              <a:rPr lang="tr-TR" sz="2400" dirty="0"/>
              <a:t>bir dizi işlem seti olarak tanımlanabilir.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1" y="-27384"/>
            <a:ext cx="10131425" cy="1456267"/>
          </a:xfrm>
        </p:spPr>
        <p:txBody>
          <a:bodyPr/>
          <a:lstStyle/>
          <a:p>
            <a:r>
              <a:rPr lang="tr-TR" b="1" dirty="0">
                <a:solidFill>
                  <a:schemeClr val="accent6">
                    <a:lumMod val="60000"/>
                    <a:lumOff val="40000"/>
                  </a:schemeClr>
                </a:solidFill>
              </a:rPr>
              <a:t>VERİ TÜRLERİ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335360" y="836712"/>
            <a:ext cx="11665296" cy="2799101"/>
          </a:xfrm>
        </p:spPr>
        <p:txBody>
          <a:bodyPr>
            <a:normAutofit/>
          </a:bodyPr>
          <a:lstStyle/>
          <a:p>
            <a:r>
              <a:rPr lang="tr-TR" sz="2800" dirty="0"/>
              <a:t>Çevremizdeki kavram ve nesneleri farklı şekillerde anlamlandırmak için </a:t>
            </a:r>
            <a:r>
              <a:rPr lang="fi-FI" sz="2800" dirty="0"/>
              <a:t>farklı veri türleri kullanırız.</a:t>
            </a:r>
            <a:r>
              <a:rPr lang="tr-TR" sz="2800" dirty="0"/>
              <a:t> </a:t>
            </a:r>
          </a:p>
          <a:p>
            <a:r>
              <a:rPr lang="tr-TR" sz="2800" dirty="0"/>
              <a:t>Çözümler üretebilmek için bilgisayarlar “veri”ye gereksinim duyar.</a:t>
            </a:r>
          </a:p>
          <a:p>
            <a:r>
              <a:rPr lang="tr-TR" sz="2800" dirty="0"/>
              <a:t>Bilgisayara hangi veri türüyle çalışıyor olduğu mutlaka belirtilmelidir. Bir programda farklı veri türleriyle işlem yapılabilir. </a:t>
            </a:r>
          </a:p>
        </p:txBody>
      </p:sp>
      <p:pic>
        <p:nvPicPr>
          <p:cNvPr id="4" name="Resim 3">
            <a:extLst>
              <a:ext uri="{FF2B5EF4-FFF2-40B4-BE49-F238E27FC236}">
                <a16:creationId xmlns:a16="http://schemas.microsoft.com/office/drawing/2014/main" id="{40FBF416-1A65-4D3C-88A1-5FC1110E944C}"/>
              </a:ext>
            </a:extLst>
          </p:cNvPr>
          <p:cNvPicPr>
            <a:picLocks noChangeAspect="1"/>
          </p:cNvPicPr>
          <p:nvPr/>
        </p:nvPicPr>
        <p:blipFill>
          <a:blip r:embed="rId2"/>
          <a:stretch>
            <a:fillRect/>
          </a:stretch>
        </p:blipFill>
        <p:spPr>
          <a:xfrm>
            <a:off x="2999656" y="3657586"/>
            <a:ext cx="6181725" cy="2847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accent6">
                    <a:lumMod val="60000"/>
                    <a:lumOff val="40000"/>
                  </a:schemeClr>
                </a:solidFill>
              </a:rPr>
              <a:t>1. Sayısal Veri</a:t>
            </a:r>
            <a:endParaRPr lang="tr-TR" dirty="0">
              <a:solidFill>
                <a:schemeClr val="accent6">
                  <a:lumMod val="60000"/>
                  <a:lumOff val="40000"/>
                </a:schemeClr>
              </a:solidFill>
            </a:endParaRPr>
          </a:p>
        </p:txBody>
      </p:sp>
      <p:sp>
        <p:nvSpPr>
          <p:cNvPr id="5" name="2 İçerik Yer Tutucusu"/>
          <p:cNvSpPr>
            <a:spLocks noGrp="1"/>
          </p:cNvSpPr>
          <p:nvPr>
            <p:ph idx="1"/>
          </p:nvPr>
        </p:nvSpPr>
        <p:spPr>
          <a:xfrm>
            <a:off x="479376" y="1700808"/>
            <a:ext cx="11314855" cy="3649133"/>
          </a:xfrm>
        </p:spPr>
        <p:txBody>
          <a:bodyPr>
            <a:noAutofit/>
          </a:bodyPr>
          <a:lstStyle/>
          <a:p>
            <a:r>
              <a:rPr lang="tr-TR" sz="2800" dirty="0"/>
              <a:t>Sayısal veriler tüm sayı tiplerini içerir. Sayısal veri, hesaplama işlemlerinde kullanılabilen tek veri türüdür. </a:t>
            </a:r>
          </a:p>
          <a:p>
            <a:r>
              <a:rPr lang="tr-TR" sz="2800" dirty="0"/>
              <a:t>Pozitif ya da negatif tam sayılar ve reel sayılar kullanılabilir. </a:t>
            </a:r>
          </a:p>
          <a:p>
            <a:r>
              <a:rPr lang="tr-TR" sz="2800" dirty="0"/>
              <a:t>Sayısal veriler; açılar, uzaklık, nüfus, ücret, yarıçap gibi hesaplama sürecinde gerekli değerler için tanımlanır. </a:t>
            </a:r>
          </a:p>
          <a:p>
            <a:r>
              <a:rPr lang="tr-TR" sz="2800" dirty="0"/>
              <a:t>Banka hesap numarası ya da posta kodu gibi sayısal ama hesaplama için kullanılmayan veriler de vardır. Bu tür veriler sayısal olarak tanımlanmaz.</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4F56977-07E0-47BD-9919-5E6A8A9E7221}"/>
              </a:ext>
            </a:extLst>
          </p:cNvPr>
          <p:cNvSpPr/>
          <p:nvPr/>
        </p:nvSpPr>
        <p:spPr>
          <a:xfrm>
            <a:off x="623392" y="908720"/>
            <a:ext cx="11305256" cy="954107"/>
          </a:xfrm>
          <a:prstGeom prst="rect">
            <a:avLst/>
          </a:prstGeom>
        </p:spPr>
        <p:txBody>
          <a:bodyPr wrap="square">
            <a:spAutoFit/>
          </a:bodyPr>
          <a:lstStyle/>
          <a:p>
            <a:r>
              <a:rPr lang="tr-TR" sz="2800" dirty="0"/>
              <a:t>Her bir veri türünün bir veri seti vardır. Sayısal veri için tanımlanmış veri seti 0-9 arasındaki sayılar ve “+” ile “–” işaretlerini kapsar.</a:t>
            </a:r>
          </a:p>
        </p:txBody>
      </p:sp>
      <p:sp>
        <p:nvSpPr>
          <p:cNvPr id="7" name="İçerik Yer Tutucusu 6">
            <a:extLst>
              <a:ext uri="{FF2B5EF4-FFF2-40B4-BE49-F238E27FC236}">
                <a16:creationId xmlns:a16="http://schemas.microsoft.com/office/drawing/2014/main" id="{BAF69899-FB1E-4D4D-A63F-A14837F37183}"/>
              </a:ext>
            </a:extLst>
          </p:cNvPr>
          <p:cNvSpPr>
            <a:spLocks noGrp="1"/>
          </p:cNvSpPr>
          <p:nvPr>
            <p:ph idx="1"/>
          </p:nvPr>
        </p:nvSpPr>
        <p:spPr/>
        <p:txBody>
          <a:bodyPr/>
          <a:lstStyle/>
          <a:p>
            <a:endParaRPr lang="tr-TR"/>
          </a:p>
        </p:txBody>
      </p:sp>
      <p:pic>
        <p:nvPicPr>
          <p:cNvPr id="8" name="Resim 7">
            <a:extLst>
              <a:ext uri="{FF2B5EF4-FFF2-40B4-BE49-F238E27FC236}">
                <a16:creationId xmlns:a16="http://schemas.microsoft.com/office/drawing/2014/main" id="{4DA26D90-A5E4-430A-A643-EBA6064EE847}"/>
              </a:ext>
            </a:extLst>
          </p:cNvPr>
          <p:cNvPicPr>
            <a:picLocks noChangeAspect="1"/>
          </p:cNvPicPr>
          <p:nvPr/>
        </p:nvPicPr>
        <p:blipFill>
          <a:blip r:embed="rId2"/>
          <a:stretch>
            <a:fillRect/>
          </a:stretch>
        </p:blipFill>
        <p:spPr>
          <a:xfrm>
            <a:off x="479375" y="2348880"/>
            <a:ext cx="11449273" cy="278146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chemeClr val="accent6">
                    <a:lumMod val="60000"/>
                    <a:lumOff val="40000"/>
                  </a:schemeClr>
                </a:solidFill>
              </a:rPr>
              <a:t>PROBLEM ÇÖZME TEKNİKLERİ</a:t>
            </a:r>
          </a:p>
        </p:txBody>
      </p:sp>
      <p:sp>
        <p:nvSpPr>
          <p:cNvPr id="3" name="2 İçerik Yer Tutucusu"/>
          <p:cNvSpPr>
            <a:spLocks noGrp="1"/>
          </p:cNvSpPr>
          <p:nvPr>
            <p:ph idx="1"/>
          </p:nvPr>
        </p:nvSpPr>
        <p:spPr/>
        <p:txBody>
          <a:bodyPr>
            <a:normAutofit/>
          </a:bodyPr>
          <a:lstStyle/>
          <a:p>
            <a:r>
              <a:rPr lang="tr-TR" sz="2800" dirty="0"/>
              <a:t>Programlama sürecinde de problemin çözümüne yönelik yol ve yaklaşımları belirlemek gerekir ama öncelikle genel kural ve teknikleri bilmek yararlıdır. </a:t>
            </a:r>
          </a:p>
          <a:p>
            <a:r>
              <a:rPr lang="tr-TR" sz="2800" dirty="0"/>
              <a:t>Bazı genel kurallar neredeyse tüm problemler için kullanılabilir</a:t>
            </a:r>
          </a:p>
        </p:txBody>
      </p:sp>
      <p:pic>
        <p:nvPicPr>
          <p:cNvPr id="5" name="Resim 4">
            <a:extLst>
              <a:ext uri="{FF2B5EF4-FFF2-40B4-BE49-F238E27FC236}">
                <a16:creationId xmlns:a16="http://schemas.microsoft.com/office/drawing/2014/main" id="{D38297BF-7F57-45F3-8682-0054E839B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609600"/>
            <a:ext cx="2088232" cy="194228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92" y="116632"/>
            <a:ext cx="10131425" cy="1456267"/>
          </a:xfrm>
        </p:spPr>
        <p:txBody>
          <a:bodyPr/>
          <a:lstStyle/>
          <a:p>
            <a:r>
              <a:rPr lang="tr-TR" b="1" dirty="0">
                <a:solidFill>
                  <a:schemeClr val="accent6">
                    <a:lumMod val="60000"/>
                    <a:lumOff val="40000"/>
                  </a:schemeClr>
                </a:solidFill>
              </a:rPr>
              <a:t>2. </a:t>
            </a:r>
            <a:r>
              <a:rPr lang="tr-TR" b="1" dirty="0" err="1">
                <a:solidFill>
                  <a:schemeClr val="accent6">
                    <a:lumMod val="60000"/>
                    <a:lumOff val="40000"/>
                  </a:schemeClr>
                </a:solidFill>
              </a:rPr>
              <a:t>Alfanümerik</a:t>
            </a:r>
            <a:r>
              <a:rPr lang="tr-TR" b="1" dirty="0">
                <a:solidFill>
                  <a:schemeClr val="accent6">
                    <a:lumMod val="60000"/>
                    <a:lumOff val="40000"/>
                  </a:schemeClr>
                </a:solidFill>
              </a:rPr>
              <a:t>/Karakter Veri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335360" y="1196752"/>
            <a:ext cx="12000656" cy="4879791"/>
          </a:xfrm>
        </p:spPr>
        <p:txBody>
          <a:bodyPr>
            <a:noAutofit/>
          </a:bodyPr>
          <a:lstStyle/>
          <a:p>
            <a:pPr marL="0" indent="0">
              <a:buNone/>
            </a:pPr>
            <a:r>
              <a:rPr lang="tr-TR" sz="2600" dirty="0"/>
              <a:t>Karakter veri seti; tüm tek haneli sayılar (“0”.. “9”), harfler (“a”..“z”, “A”..“Z”) ve özel</a:t>
            </a:r>
          </a:p>
          <a:p>
            <a:pPr>
              <a:buNone/>
            </a:pPr>
            <a:r>
              <a:rPr lang="tr-TR" sz="2600" dirty="0"/>
              <a:t>Karakterleri (“#”, “&amp;”, “*”, ..) kapsar. Bu veri setinden oluşturulan değer, tırnak içinde belirtilir. </a:t>
            </a:r>
          </a:p>
          <a:p>
            <a:pPr marL="0" indent="0">
              <a:buNone/>
            </a:pPr>
            <a:r>
              <a:rPr lang="tr-TR" sz="2600" dirty="0"/>
              <a:t>Büyük ve küçük harf duyarlıdır yani “a” ile “A” farklı algılanır. ASCII (</a:t>
            </a:r>
            <a:r>
              <a:rPr lang="tr-TR" sz="2600" dirty="0" err="1"/>
              <a:t>American</a:t>
            </a:r>
            <a:r>
              <a:rPr lang="tr-TR" sz="2600" dirty="0"/>
              <a:t> Standard</a:t>
            </a:r>
          </a:p>
          <a:p>
            <a:pPr>
              <a:buNone/>
            </a:pPr>
            <a:r>
              <a:rPr lang="tr-TR" sz="2600" dirty="0" err="1"/>
              <a:t>Codefor</a:t>
            </a:r>
            <a:r>
              <a:rPr lang="tr-TR" sz="2600" dirty="0"/>
              <a:t> Information </a:t>
            </a:r>
            <a:r>
              <a:rPr lang="tr-TR" sz="2600" dirty="0" err="1"/>
              <a:t>Interchange</a:t>
            </a:r>
            <a:r>
              <a:rPr lang="tr-TR" sz="2600" dirty="0"/>
              <a:t>) olarak adlandırılan karakter seti 256 karakterden oluşur.</a:t>
            </a:r>
          </a:p>
          <a:p>
            <a:pPr marL="0" indent="0">
              <a:buNone/>
            </a:pPr>
            <a:r>
              <a:rPr lang="tr-TR" sz="2600" dirty="0"/>
              <a:t>Karakterler sadece sayıdan oluşsa bile hesaplama işlemlerinde kullanılamaz. </a:t>
            </a:r>
          </a:p>
          <a:p>
            <a:pPr marL="0" indent="0">
              <a:buNone/>
            </a:pPr>
            <a:r>
              <a:rPr lang="tr-TR" sz="2600" dirty="0"/>
              <a:t>Birden fazla karakter bir araya getirilirse bilgisayar, bu yapıyı “dizi” olarak adlandırır. Karakter ve dizi verileri karşılaştırılabilir ve alfabetik sıraya göre sıralanabilir.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D13CD9-4E89-406E-AA9D-A79B8B48EE03}"/>
              </a:ext>
            </a:extLst>
          </p:cNvPr>
          <p:cNvSpPr>
            <a:spLocks noGrp="1"/>
          </p:cNvSpPr>
          <p:nvPr>
            <p:ph idx="1"/>
          </p:nvPr>
        </p:nvSpPr>
        <p:spPr>
          <a:xfrm>
            <a:off x="263352" y="980728"/>
            <a:ext cx="11737304" cy="3649133"/>
          </a:xfrm>
        </p:spPr>
        <p:txBody>
          <a:bodyPr>
            <a:noAutofit/>
          </a:bodyPr>
          <a:lstStyle/>
          <a:p>
            <a:pPr marL="0" indent="0">
              <a:buNone/>
            </a:pPr>
            <a:r>
              <a:rPr lang="tr-TR" sz="2600" dirty="0"/>
              <a:t>	Bilgisayar her karaktere bir numara verir ve işlemi bu şekilde gerçekleştirir çünkü bilgisayarlar sayısal işlem yapabilen cihazlardır. Veriler birbirleri ile karşılaştırılır ve azalan ya da artan şekilde sıralanır.</a:t>
            </a:r>
          </a:p>
          <a:p>
            <a:pPr marL="0" indent="0">
              <a:buNone/>
            </a:pPr>
            <a:r>
              <a:rPr lang="tr-TR" sz="2600" dirty="0"/>
              <a:t> Örneğin Muz ile Elma karşılaştırıldığında M harfi E harfinden daha büyük bir sayıya sahip olduğu için Muz dizisinin değeri daha büyüktür. </a:t>
            </a:r>
          </a:p>
          <a:p>
            <a:pPr marL="0" indent="0">
              <a:buNone/>
            </a:pPr>
            <a:r>
              <a:rPr lang="tr-TR" sz="2600" dirty="0"/>
              <a:t>Elif ile Esra karşılaştırıldığında ise Esra daha büyük değer alır çünkü s harfi l harfinden daha sonra gelir. Büyük harflerin küçük harflerden daha düşük sayısal değerleri vardır.</a:t>
            </a:r>
          </a:p>
          <a:p>
            <a:pPr marL="0" indent="0">
              <a:buNone/>
            </a:pPr>
            <a:endParaRPr lang="tr-TR" sz="2600" dirty="0"/>
          </a:p>
        </p:txBody>
      </p:sp>
      <p:pic>
        <p:nvPicPr>
          <p:cNvPr id="4" name="Resim 3">
            <a:extLst>
              <a:ext uri="{FF2B5EF4-FFF2-40B4-BE49-F238E27FC236}">
                <a16:creationId xmlns:a16="http://schemas.microsoft.com/office/drawing/2014/main" id="{CB31A861-23D1-453A-BC9C-432E2F0E4EDB}"/>
              </a:ext>
            </a:extLst>
          </p:cNvPr>
          <p:cNvPicPr>
            <a:picLocks noChangeAspect="1"/>
          </p:cNvPicPr>
          <p:nvPr/>
        </p:nvPicPr>
        <p:blipFill>
          <a:blip r:embed="rId2"/>
          <a:stretch>
            <a:fillRect/>
          </a:stretch>
        </p:blipFill>
        <p:spPr>
          <a:xfrm>
            <a:off x="625761" y="4293096"/>
            <a:ext cx="11012485" cy="22545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56543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94091" y="1385647"/>
            <a:ext cx="11809312" cy="2246769"/>
          </a:xfrm>
          <a:prstGeom prst="rect">
            <a:avLst/>
          </a:prstGeom>
          <a:noFill/>
        </p:spPr>
        <p:txBody>
          <a:bodyPr wrap="square" rtlCol="0">
            <a:spAutoFit/>
          </a:bodyPr>
          <a:lstStyle/>
          <a:p>
            <a:r>
              <a:rPr lang="tr-TR" sz="2800" dirty="0"/>
              <a:t>Karakterler ve diziler + operatörü kullanarak birbirine bağlanabilir. </a:t>
            </a:r>
          </a:p>
          <a:p>
            <a:r>
              <a:rPr lang="tr-TR" sz="2800" dirty="0"/>
              <a:t>Birleştirme olarak adlandırılan bu işlem, iki karakter parçasını yan yana getirir. Örneğin “6”+“6” = “66” olur. </a:t>
            </a:r>
          </a:p>
          <a:p>
            <a:r>
              <a:rPr lang="tr-TR" sz="2800" dirty="0"/>
              <a:t>Genellikle matematiksel işlem gerektirmeyen verilerin, dizi şeklinde tanımlanması önerilir.</a:t>
            </a:r>
          </a:p>
        </p:txBody>
      </p:sp>
      <p:sp>
        <p:nvSpPr>
          <p:cNvPr id="3" name="İçerik Yer Tutucusu 2">
            <a:extLst>
              <a:ext uri="{FF2B5EF4-FFF2-40B4-BE49-F238E27FC236}">
                <a16:creationId xmlns:a16="http://schemas.microsoft.com/office/drawing/2014/main" id="{A538A813-9C93-4974-9D72-336C624DC64C}"/>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E68537BB-5A25-4D93-A589-DD7128A48D37}"/>
              </a:ext>
            </a:extLst>
          </p:cNvPr>
          <p:cNvPicPr>
            <a:picLocks noChangeAspect="1"/>
          </p:cNvPicPr>
          <p:nvPr/>
        </p:nvPicPr>
        <p:blipFill>
          <a:blip r:embed="rId2"/>
          <a:stretch>
            <a:fillRect/>
          </a:stretch>
        </p:blipFill>
        <p:spPr>
          <a:xfrm>
            <a:off x="625761" y="4293096"/>
            <a:ext cx="11012485" cy="22545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92" y="143935"/>
            <a:ext cx="10131425" cy="1456267"/>
          </a:xfrm>
        </p:spPr>
        <p:txBody>
          <a:bodyPr/>
          <a:lstStyle/>
          <a:p>
            <a:r>
              <a:rPr lang="tr-TR" b="1" dirty="0">
                <a:solidFill>
                  <a:schemeClr val="accent6">
                    <a:lumMod val="60000"/>
                    <a:lumOff val="40000"/>
                  </a:schemeClr>
                </a:solidFill>
              </a:rPr>
              <a:t>3. Mantıksal Veri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263352" y="1196752"/>
            <a:ext cx="11809312" cy="3124943"/>
          </a:xfrm>
        </p:spPr>
        <p:txBody>
          <a:bodyPr>
            <a:noAutofit/>
          </a:bodyPr>
          <a:lstStyle/>
          <a:p>
            <a:r>
              <a:rPr lang="tr-TR" sz="2800" dirty="0"/>
              <a:t>Mantıksal veri, veri setinde yalnızca iki kelime barındırır: </a:t>
            </a:r>
            <a:r>
              <a:rPr lang="tr-TR" sz="2800" dirty="0">
                <a:solidFill>
                  <a:srgbClr val="FF0000"/>
                </a:solidFill>
              </a:rPr>
              <a:t>doğru ve yanlış</a:t>
            </a:r>
            <a:r>
              <a:rPr lang="tr-TR" sz="2800" dirty="0"/>
              <a:t>. Bu veri evet ya da hayır şeklindeki karar verme süreçlerinde kullanılır. </a:t>
            </a:r>
          </a:p>
          <a:p>
            <a:r>
              <a:rPr lang="tr-TR" sz="2800" dirty="0"/>
              <a:t>Örneğin elde edilen değer, beklenen değer mi, evli mi, arabası var mı, öğrenci lise mezunu mu gibi sonucu kesin doğru ya da yanlış olan durumlarda mantıksal veri tanımlaması yapılır. </a:t>
            </a:r>
          </a:p>
          <a:p>
            <a:r>
              <a:rPr lang="tr-TR" sz="2800" dirty="0"/>
              <a:t>Bu kelimeler ayrılmış özel kelimelerdir ve dizi olarak algılanmaz.</a:t>
            </a:r>
          </a:p>
        </p:txBody>
      </p:sp>
      <p:pic>
        <p:nvPicPr>
          <p:cNvPr id="5122" name="Picture 2"/>
          <p:cNvPicPr>
            <a:picLocks noChangeAspect="1" noChangeArrowheads="1"/>
          </p:cNvPicPr>
          <p:nvPr/>
        </p:nvPicPr>
        <p:blipFill>
          <a:blip r:embed="rId2" cstate="print"/>
          <a:srcRect l="24150" t="68400" r="26501" b="18160"/>
          <a:stretch>
            <a:fillRect/>
          </a:stretch>
        </p:blipFill>
        <p:spPr bwMode="auto">
          <a:xfrm>
            <a:off x="456873" y="4581128"/>
            <a:ext cx="11422270" cy="19442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1" y="116632"/>
            <a:ext cx="10131425" cy="1456267"/>
          </a:xfrm>
        </p:spPr>
        <p:txBody>
          <a:bodyPr>
            <a:normAutofit fontScale="90000"/>
          </a:bodyPr>
          <a:lstStyle/>
          <a:p>
            <a:br>
              <a:rPr lang="tr-TR" b="1" dirty="0">
                <a:solidFill>
                  <a:schemeClr val="accent6">
                    <a:lumMod val="60000"/>
                    <a:lumOff val="40000"/>
                  </a:schemeClr>
                </a:solidFill>
              </a:rPr>
            </a:br>
            <a:r>
              <a:rPr lang="tr-TR" b="1" dirty="0">
                <a:solidFill>
                  <a:schemeClr val="accent6">
                    <a:lumMod val="60000"/>
                    <a:lumOff val="40000"/>
                  </a:schemeClr>
                </a:solidFill>
              </a:rPr>
              <a:t>Veri Türleri İçin Kurallar</a:t>
            </a:r>
            <a:br>
              <a:rPr lang="tr-TR" b="1" dirty="0">
                <a:solidFill>
                  <a:schemeClr val="accent6">
                    <a:lumMod val="60000"/>
                    <a:lumOff val="40000"/>
                  </a:schemeClr>
                </a:solidFill>
              </a:rPr>
            </a:br>
            <a:endParaRPr lang="tr-TR" dirty="0">
              <a:solidFill>
                <a:schemeClr val="accent6">
                  <a:lumMod val="60000"/>
                  <a:lumOff val="40000"/>
                </a:schemeClr>
              </a:solidFill>
            </a:endParaRPr>
          </a:p>
        </p:txBody>
      </p:sp>
      <p:sp>
        <p:nvSpPr>
          <p:cNvPr id="3" name="2 İçerik Yer Tutucusu"/>
          <p:cNvSpPr>
            <a:spLocks noGrp="1"/>
          </p:cNvSpPr>
          <p:nvPr>
            <p:ph idx="1"/>
          </p:nvPr>
        </p:nvSpPr>
        <p:spPr>
          <a:xfrm>
            <a:off x="407368" y="1572899"/>
            <a:ext cx="11506199" cy="4785395"/>
          </a:xfrm>
        </p:spPr>
        <p:txBody>
          <a:bodyPr>
            <a:noAutofit/>
          </a:bodyPr>
          <a:lstStyle/>
          <a:p>
            <a:pPr>
              <a:spcBef>
                <a:spcPts val="1200"/>
              </a:spcBef>
              <a:buNone/>
            </a:pPr>
            <a:r>
              <a:rPr lang="tr-TR" sz="2800" dirty="0"/>
              <a:t>1. Tanımladığınız veri genellikle </a:t>
            </a:r>
            <a:r>
              <a:rPr lang="tr-TR" sz="2800" dirty="0">
                <a:solidFill>
                  <a:srgbClr val="FF0000"/>
                </a:solidFill>
              </a:rPr>
              <a:t>sayısal, karakter, dizi ya da mantıksal </a:t>
            </a:r>
            <a:r>
              <a:rPr lang="tr-TR" sz="2800" dirty="0"/>
              <a:t>olmalıdır.</a:t>
            </a:r>
          </a:p>
          <a:p>
            <a:pPr>
              <a:spcBef>
                <a:spcPts val="1200"/>
              </a:spcBef>
              <a:buNone/>
            </a:pPr>
            <a:r>
              <a:rPr lang="tr-TR" sz="2800" dirty="0"/>
              <a:t>2. Programcı programlama sürecinde </a:t>
            </a:r>
            <a:r>
              <a:rPr lang="tr-TR" sz="2800" dirty="0">
                <a:solidFill>
                  <a:srgbClr val="FF0000"/>
                </a:solidFill>
              </a:rPr>
              <a:t>verinin adını ve türünü </a:t>
            </a:r>
            <a:r>
              <a:rPr lang="tr-TR" sz="2800" dirty="0"/>
              <a:t>belirtir. Bilgisayar</a:t>
            </a:r>
          </a:p>
          <a:p>
            <a:pPr>
              <a:spcBef>
                <a:spcPts val="1200"/>
              </a:spcBef>
              <a:buNone/>
            </a:pPr>
            <a:r>
              <a:rPr lang="tr-TR" sz="2800" dirty="0"/>
              <a:t>çalışmaya başladığında verinin adı ile türünü eşleştirir.</a:t>
            </a:r>
          </a:p>
          <a:p>
            <a:pPr>
              <a:spcBef>
                <a:spcPts val="1200"/>
              </a:spcBef>
              <a:buNone/>
            </a:pPr>
            <a:r>
              <a:rPr lang="tr-TR" sz="2800" dirty="0"/>
              <a:t>3. Veri türleri karışık kullanılamaz. Örneğin sayısal olarak tanımlanmış bir veri,</a:t>
            </a:r>
          </a:p>
          <a:p>
            <a:pPr>
              <a:spcBef>
                <a:spcPts val="1200"/>
              </a:spcBef>
              <a:buNone/>
            </a:pPr>
            <a:r>
              <a:rPr lang="tr-TR" sz="2800" dirty="0"/>
              <a:t>dizi olarak algılanamaz. Bu durumda bilgisayar, beklediği veri türü ile</a:t>
            </a:r>
          </a:p>
          <a:p>
            <a:pPr>
              <a:spcBef>
                <a:spcPts val="1200"/>
              </a:spcBef>
              <a:buNone/>
            </a:pPr>
            <a:r>
              <a:rPr lang="tr-TR" sz="2800" dirty="0"/>
              <a:t>karşılamaz ve hata verir.</a:t>
            </a:r>
          </a:p>
          <a:p>
            <a:pPr>
              <a:spcBef>
                <a:spcPts val="1200"/>
              </a:spcBef>
              <a:buNone/>
            </a:pPr>
            <a:r>
              <a:rPr lang="tr-TR" sz="2800" dirty="0"/>
              <a:t>4. Her bir veri türü kendisi için tanımlı </a:t>
            </a:r>
            <a:r>
              <a:rPr lang="tr-TR" sz="2800" dirty="0">
                <a:solidFill>
                  <a:srgbClr val="FF0000"/>
                </a:solidFill>
              </a:rPr>
              <a:t>veri setini</a:t>
            </a:r>
            <a:r>
              <a:rPr lang="tr-TR" sz="2800" dirty="0"/>
              <a:t> kullanır.</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D6AC7C-2017-4D43-814E-9B7730813BB7}"/>
              </a:ext>
            </a:extLst>
          </p:cNvPr>
          <p:cNvSpPr>
            <a:spLocks noGrp="1"/>
          </p:cNvSpPr>
          <p:nvPr>
            <p:ph idx="1"/>
          </p:nvPr>
        </p:nvSpPr>
        <p:spPr>
          <a:xfrm>
            <a:off x="298419" y="1844824"/>
            <a:ext cx="11881320" cy="3649133"/>
          </a:xfrm>
        </p:spPr>
        <p:txBody>
          <a:bodyPr>
            <a:noAutofit/>
          </a:bodyPr>
          <a:lstStyle/>
          <a:p>
            <a:pPr>
              <a:spcBef>
                <a:spcPts val="1200"/>
              </a:spcBef>
              <a:buNone/>
            </a:pPr>
            <a:r>
              <a:rPr lang="tr-TR" sz="2800" dirty="0"/>
              <a:t>5. Matematiksel işlemlerde kullanılacak tüm veriler sayısal olarak, diğerleri</a:t>
            </a:r>
          </a:p>
          <a:p>
            <a:pPr>
              <a:spcBef>
                <a:spcPts val="1200"/>
              </a:spcBef>
              <a:buNone/>
            </a:pPr>
            <a:r>
              <a:rPr lang="tr-TR" sz="2800" dirty="0"/>
              <a:t>karakter ya da dizi olarak tanımlanmalıdır.</a:t>
            </a:r>
          </a:p>
          <a:p>
            <a:pPr>
              <a:spcBef>
                <a:spcPts val="1200"/>
              </a:spcBef>
              <a:buNone/>
            </a:pPr>
            <a:r>
              <a:rPr lang="tr-TR" sz="2800" dirty="0"/>
              <a:t>6. Programcılar </a:t>
            </a:r>
            <a:r>
              <a:rPr lang="tr-TR" sz="2800" dirty="0">
                <a:solidFill>
                  <a:srgbClr val="FF0000"/>
                </a:solidFill>
              </a:rPr>
              <a:t>kendi tanımladıkları veri türlerini</a:t>
            </a:r>
            <a:r>
              <a:rPr lang="tr-TR" sz="2800" dirty="0"/>
              <a:t> de oluşturabilirler. Kullanıcı</a:t>
            </a:r>
          </a:p>
          <a:p>
            <a:pPr>
              <a:spcBef>
                <a:spcPts val="1200"/>
              </a:spcBef>
              <a:buNone/>
            </a:pPr>
            <a:r>
              <a:rPr lang="tr-TR" sz="2800" dirty="0"/>
              <a:t>tanımlı olarak adlandırılan bu veri türleri, bugünün tarihi, hedef, varılacak süre</a:t>
            </a:r>
          </a:p>
          <a:p>
            <a:pPr>
              <a:spcBef>
                <a:spcPts val="1200"/>
              </a:spcBef>
              <a:buNone/>
            </a:pPr>
            <a:r>
              <a:rPr lang="tr-TR" sz="2800" dirty="0"/>
              <a:t>gibi hem dizi hem de sayısal veriler içeren yapılar oluşturulabilir.</a:t>
            </a:r>
          </a:p>
          <a:p>
            <a:endParaRPr lang="tr-TR" sz="2800" dirty="0"/>
          </a:p>
        </p:txBody>
      </p:sp>
    </p:spTree>
    <p:extLst>
      <p:ext uri="{BB962C8B-B14F-4D97-AF65-F5344CB8AC3E}">
        <p14:creationId xmlns:p14="http://schemas.microsoft.com/office/powerpoint/2010/main" val="125427350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3100" t="14280" r="24401" b="27761"/>
          <a:stretch>
            <a:fillRect/>
          </a:stretch>
        </p:blipFill>
        <p:spPr bwMode="auto">
          <a:xfrm>
            <a:off x="839416" y="0"/>
            <a:ext cx="10373326" cy="715759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82B579E-70CD-4B69-A13C-5AA6A353DBF7}"/>
              </a:ext>
            </a:extLst>
          </p:cNvPr>
          <p:cNvPicPr>
            <a:picLocks noChangeAspect="1"/>
          </p:cNvPicPr>
          <p:nvPr/>
        </p:nvPicPr>
        <p:blipFill>
          <a:blip r:embed="rId2"/>
          <a:stretch>
            <a:fillRect/>
          </a:stretch>
        </p:blipFill>
        <p:spPr>
          <a:xfrm>
            <a:off x="0" y="1237662"/>
            <a:ext cx="12192000" cy="4306186"/>
          </a:xfrm>
          <a:prstGeom prst="rect">
            <a:avLst/>
          </a:prstGeom>
        </p:spPr>
      </p:pic>
    </p:spTree>
    <p:extLst>
      <p:ext uri="{BB962C8B-B14F-4D97-AF65-F5344CB8AC3E}">
        <p14:creationId xmlns:p14="http://schemas.microsoft.com/office/powerpoint/2010/main" val="39844278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116632"/>
            <a:ext cx="10131425" cy="1456267"/>
          </a:xfrm>
        </p:spPr>
        <p:txBody>
          <a:bodyPr>
            <a:normAutofit/>
          </a:bodyPr>
          <a:lstStyle/>
          <a:p>
            <a:r>
              <a:rPr lang="tr-TR" b="1" dirty="0">
                <a:solidFill>
                  <a:schemeClr val="accent6">
                    <a:lumMod val="60000"/>
                    <a:lumOff val="40000"/>
                  </a:schemeClr>
                </a:solidFill>
              </a:rPr>
              <a:t>BİLGİSAYAR VERİYİ NASIL SAKLAR?</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191345" y="2142067"/>
            <a:ext cx="11881320" cy="3649133"/>
          </a:xfrm>
        </p:spPr>
        <p:txBody>
          <a:bodyPr>
            <a:noAutofit/>
          </a:bodyPr>
          <a:lstStyle/>
          <a:p>
            <a:r>
              <a:rPr lang="tr-TR" sz="2800" dirty="0"/>
              <a:t>Bilgisayar veriyi </a:t>
            </a:r>
            <a:r>
              <a:rPr lang="tr-TR" sz="2800" dirty="0">
                <a:solidFill>
                  <a:srgbClr val="FF0000"/>
                </a:solidFill>
              </a:rPr>
              <a:t>hafızada</a:t>
            </a:r>
            <a:r>
              <a:rPr lang="tr-TR" sz="2800" dirty="0"/>
              <a:t> saklar. Her bir değişken için hafızada belirli bir alan ayrılır ve bu alan her seferinde tek bir değer saklayabilir. Kullanıcı, var olan değer yerine yeni bir değer atadığında eski değer silinir. Hafızada bu konumlar geçicidir. Programın çalışması bittiğinde ya da bilgisayar kapatıldığında bu veriler silinir. </a:t>
            </a:r>
          </a:p>
          <a:p>
            <a:r>
              <a:rPr lang="tr-TR" sz="2800" dirty="0"/>
              <a:t>Verilerin daha sonra tekrar kullanılması gerekiyorsa sabit disk gibi kalıcı bir konuma kaydedilmeleri gerekir. Bu şekilde kaydedilen verilere “</a:t>
            </a:r>
            <a:r>
              <a:rPr lang="tr-TR" sz="2800" dirty="0">
                <a:solidFill>
                  <a:srgbClr val="FF0000"/>
                </a:solidFill>
              </a:rPr>
              <a:t>dosya</a:t>
            </a:r>
            <a:r>
              <a:rPr lang="tr-TR" sz="2800" dirty="0"/>
              <a:t>” adı verilir. Temel anlamda </a:t>
            </a:r>
            <a:r>
              <a:rPr lang="tr-TR" sz="2800" dirty="0">
                <a:solidFill>
                  <a:srgbClr val="FF0000"/>
                </a:solidFill>
              </a:rPr>
              <a:t>program dosyaları ve veri dosyaları </a:t>
            </a:r>
            <a:r>
              <a:rPr lang="tr-TR" sz="2800" dirty="0"/>
              <a:t>olmak üzere iki dosya türü vardır. </a:t>
            </a:r>
          </a:p>
          <a:p>
            <a:r>
              <a:rPr lang="tr-TR" sz="2800" dirty="0"/>
              <a:t>Program dosyaları, bilgisayarın yapması istenen komutları ve işlemleri içerir. Veri dosyaları ise programlar çalışırken gereken verileri kapsar.</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accent6">
                    <a:lumMod val="60000"/>
                    <a:lumOff val="40000"/>
                  </a:schemeClr>
                </a:solidFill>
              </a:rPr>
              <a:t>SABİT VE DEĞİŞKENLER</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263352" y="2066115"/>
            <a:ext cx="11903249" cy="3649133"/>
          </a:xfrm>
        </p:spPr>
        <p:txBody>
          <a:bodyPr>
            <a:noAutofit/>
          </a:bodyPr>
          <a:lstStyle/>
          <a:p>
            <a:r>
              <a:rPr lang="tr-TR" sz="2800" dirty="0"/>
              <a:t>Bilgisayarlar problemleri çözmek için süreç boyunca sabit ve değişken olarak adlandırılan verileri kullanır. </a:t>
            </a:r>
          </a:p>
          <a:p>
            <a:r>
              <a:rPr lang="tr-TR" sz="2800" dirty="0"/>
              <a:t>“</a:t>
            </a:r>
            <a:r>
              <a:rPr lang="tr-TR" sz="2800" dirty="0">
                <a:solidFill>
                  <a:srgbClr val="FF0000"/>
                </a:solidFill>
              </a:rPr>
              <a:t>Sabit</a:t>
            </a:r>
            <a:r>
              <a:rPr lang="tr-TR" sz="2800" dirty="0"/>
              <a:t>” olarak tanımlanan veriler problemin çözüm süreci boyunca asla değişmeyen değerlerdir. Sabit değerler sayısal, karakter ya da özel semboller olabilir. </a:t>
            </a:r>
          </a:p>
          <a:p>
            <a:r>
              <a:rPr lang="tr-TR" sz="2800" dirty="0"/>
              <a:t>Program çalıştığı sürece bu değer kendisine verilen isim ile çağrılır ve değeri asla değiştirilemez. Örneğin, pi değeri değişmeyen bir değer olacağı için sabit olarak tanımlanmalıdır.</a:t>
            </a: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accent6">
                    <a:lumMod val="60000"/>
                    <a:lumOff val="40000"/>
                  </a:schemeClr>
                </a:solidFill>
              </a:rPr>
              <a:t>Genel Kurallar</a:t>
            </a:r>
          </a:p>
        </p:txBody>
      </p:sp>
      <p:sp>
        <p:nvSpPr>
          <p:cNvPr id="3" name="2 İçerik Yer Tutucusu"/>
          <p:cNvSpPr>
            <a:spLocks noGrp="1"/>
          </p:cNvSpPr>
          <p:nvPr>
            <p:ph idx="1"/>
          </p:nvPr>
        </p:nvSpPr>
        <p:spPr>
          <a:xfrm>
            <a:off x="685801" y="1700809"/>
            <a:ext cx="10131425" cy="4090392"/>
          </a:xfrm>
        </p:spPr>
        <p:txBody>
          <a:bodyPr>
            <a:normAutofit fontScale="85000" lnSpcReduction="20000"/>
          </a:bodyPr>
          <a:lstStyle/>
          <a:p>
            <a:pPr>
              <a:buFont typeface="Wingdings" panose="05000000000000000000" pitchFamily="2" charset="2"/>
              <a:buChar char="ü"/>
            </a:pPr>
            <a:r>
              <a:rPr lang="tr-TR" sz="3300" dirty="0"/>
              <a:t>Her Zaman Bir Planınız Olsun</a:t>
            </a:r>
          </a:p>
          <a:p>
            <a:pPr>
              <a:buFont typeface="Wingdings" panose="05000000000000000000" pitchFamily="2" charset="2"/>
              <a:buChar char="ü"/>
            </a:pPr>
            <a:r>
              <a:rPr lang="tr-TR" sz="3300" dirty="0"/>
              <a:t>Problemi Tekrar İfade Edin</a:t>
            </a:r>
          </a:p>
          <a:p>
            <a:pPr>
              <a:buFont typeface="Wingdings" panose="05000000000000000000" pitchFamily="2" charset="2"/>
              <a:buChar char="ü"/>
            </a:pPr>
            <a:r>
              <a:rPr lang="tr-TR" sz="3300" dirty="0"/>
              <a:t>Problemi Küçük Parçalara Ayırın</a:t>
            </a:r>
          </a:p>
          <a:p>
            <a:pPr>
              <a:buFont typeface="Wingdings" panose="05000000000000000000" pitchFamily="2" charset="2"/>
              <a:buChar char="ü"/>
            </a:pPr>
            <a:r>
              <a:rPr lang="tr-TR" sz="3300" dirty="0"/>
              <a:t>Önce Bildiklerinizden Yola Çıkın</a:t>
            </a:r>
          </a:p>
          <a:p>
            <a:pPr>
              <a:buFont typeface="Wingdings" panose="05000000000000000000" pitchFamily="2" charset="2"/>
              <a:buChar char="ü"/>
            </a:pPr>
            <a:r>
              <a:rPr lang="tr-TR" sz="3300" dirty="0"/>
              <a:t>Problemi Basitleştirin</a:t>
            </a:r>
          </a:p>
          <a:p>
            <a:pPr>
              <a:buFont typeface="Wingdings" panose="05000000000000000000" pitchFamily="2" charset="2"/>
              <a:buChar char="ü"/>
            </a:pPr>
            <a:r>
              <a:rPr lang="tr-TR" sz="3300" dirty="0"/>
              <a:t>Benzerlikleri Arayın</a:t>
            </a:r>
          </a:p>
          <a:p>
            <a:pPr>
              <a:buFont typeface="Wingdings" panose="05000000000000000000" pitchFamily="2" charset="2"/>
              <a:buChar char="ü"/>
            </a:pPr>
            <a:r>
              <a:rPr lang="tr-TR" sz="3300" dirty="0"/>
              <a:t>Deneme Yapın</a:t>
            </a:r>
          </a:p>
          <a:p>
            <a:pPr>
              <a:buFont typeface="Wingdings" panose="05000000000000000000" pitchFamily="2" charset="2"/>
              <a:buChar char="ü"/>
            </a:pPr>
            <a:r>
              <a:rPr lang="tr-TR" sz="3300" dirty="0"/>
              <a:t>Asla Vazgeçmeyin</a:t>
            </a:r>
          </a:p>
          <a:p>
            <a:pPr>
              <a:buFont typeface="Wingdings" panose="05000000000000000000" pitchFamily="2" charset="2"/>
              <a:buChar char="ü"/>
            </a:pPr>
            <a:endParaRPr lang="tr-TR" dirty="0"/>
          </a:p>
        </p:txBody>
      </p:sp>
      <p:pic>
        <p:nvPicPr>
          <p:cNvPr id="5" name="Resim 4">
            <a:extLst>
              <a:ext uri="{FF2B5EF4-FFF2-40B4-BE49-F238E27FC236}">
                <a16:creationId xmlns:a16="http://schemas.microsoft.com/office/drawing/2014/main" id="{CECA02D1-B12D-4371-BEC9-D0C81D0C1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2564904"/>
            <a:ext cx="2390775" cy="1914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1441" y="260648"/>
            <a:ext cx="12072664" cy="4896544"/>
          </a:xfrm>
        </p:spPr>
        <p:txBody>
          <a:bodyPr>
            <a:noAutofit/>
          </a:bodyPr>
          <a:lstStyle/>
          <a:p>
            <a:r>
              <a:rPr lang="tr-TR" sz="2600" dirty="0"/>
              <a:t>“</a:t>
            </a:r>
            <a:r>
              <a:rPr lang="tr-TR" sz="2600" dirty="0">
                <a:solidFill>
                  <a:srgbClr val="FF0000"/>
                </a:solidFill>
              </a:rPr>
              <a:t>Değişken</a:t>
            </a:r>
            <a:r>
              <a:rPr lang="tr-TR" sz="2600" dirty="0"/>
              <a:t>” olarak tanımlanan verilerin değeri, program çalıştığı sürece değişebilir Değişkenlere taşıdığı değerleri ifade eden isimler verilir, bu şekilde belirleyici özellikleri de oluşur. </a:t>
            </a:r>
          </a:p>
          <a:p>
            <a:r>
              <a:rPr lang="tr-TR" sz="2600" dirty="0"/>
              <a:t>Programcılar çözüm sürecinde ihtiyaç duyulan her bir değişkene ayrı bir isim vermelidir.</a:t>
            </a:r>
          </a:p>
          <a:p>
            <a:r>
              <a:rPr lang="tr-TR" sz="2600" dirty="0"/>
              <a:t>Değişken, farklı veri türlerinde olabilir ancak ismi, içerdiği değer ile tutarlı olmalıdır. </a:t>
            </a:r>
          </a:p>
          <a:p>
            <a:r>
              <a:rPr lang="tr-TR" sz="2600" dirty="0"/>
              <a:t>Örneğin fiyat isimli bir değişenin içerisinde 50 değeri atanmış olabilir, program çalıştığı süre içerisinde bu değer değişebilir ancak değişkenin ismi hiçbir zaman değişmez.</a:t>
            </a:r>
          </a:p>
          <a:p>
            <a:pPr>
              <a:buNone/>
            </a:pPr>
            <a:endParaRPr lang="tr-TR" sz="2400" dirty="0"/>
          </a:p>
        </p:txBody>
      </p:sp>
      <p:pic>
        <p:nvPicPr>
          <p:cNvPr id="4" name="Picture 3"/>
          <p:cNvPicPr>
            <a:picLocks noChangeAspect="1" noChangeArrowheads="1"/>
          </p:cNvPicPr>
          <p:nvPr/>
        </p:nvPicPr>
        <p:blipFill>
          <a:blip r:embed="rId2" cstate="print"/>
          <a:srcRect l="18180" t="41998" r="44034" b="27773"/>
          <a:stretch>
            <a:fillRect/>
          </a:stretch>
        </p:blipFill>
        <p:spPr bwMode="auto">
          <a:xfrm>
            <a:off x="4295800" y="4509120"/>
            <a:ext cx="4121696" cy="206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63352" y="620689"/>
            <a:ext cx="11737304" cy="2664296"/>
          </a:xfrm>
        </p:spPr>
        <p:txBody>
          <a:bodyPr>
            <a:noAutofit/>
          </a:bodyPr>
          <a:lstStyle/>
          <a:p>
            <a:pPr>
              <a:buNone/>
            </a:pPr>
            <a:r>
              <a:rPr lang="tr-TR" sz="2800" dirty="0">
                <a:solidFill>
                  <a:srgbClr val="FF0000"/>
                </a:solidFill>
              </a:rPr>
              <a:t>Değişkenlere isim verirken ve bunları kullanırken dikkat edilmesi</a:t>
            </a:r>
          </a:p>
          <a:p>
            <a:pPr>
              <a:buNone/>
            </a:pPr>
            <a:r>
              <a:rPr lang="tr-TR" sz="2800" dirty="0">
                <a:solidFill>
                  <a:srgbClr val="FF0000"/>
                </a:solidFill>
              </a:rPr>
              <a:t>gereken kurallar şunlardır:</a:t>
            </a:r>
          </a:p>
          <a:p>
            <a:pPr>
              <a:buNone/>
            </a:pPr>
            <a:r>
              <a:rPr lang="tr-TR" sz="2800" dirty="0"/>
              <a:t>	1. Değişkene içerdiği değer ile tutarlı isimler veriniz.</a:t>
            </a:r>
          </a:p>
          <a:p>
            <a:pPr>
              <a:buNone/>
            </a:pPr>
            <a:r>
              <a:rPr lang="tr-TR" sz="2800" dirty="0"/>
              <a:t>	2. Değişkenlere isim verirken boşluk kullanmayınız.</a:t>
            </a:r>
          </a:p>
          <a:p>
            <a:pPr>
              <a:buNone/>
            </a:pPr>
            <a:r>
              <a:rPr lang="tr-TR" sz="2800" dirty="0"/>
              <a:t>	3. Değişkenlere isim verirken bir karakter ile başlayınız.</a:t>
            </a:r>
          </a:p>
          <a:p>
            <a:pPr>
              <a:buNone/>
            </a:pPr>
            <a:r>
              <a:rPr lang="tr-TR" sz="2800" dirty="0"/>
              <a:t>	4. Matematiksel semboller kullanmamaya dikkat ediniz.</a:t>
            </a:r>
          </a:p>
        </p:txBody>
      </p:sp>
      <p:pic>
        <p:nvPicPr>
          <p:cNvPr id="7170" name="Picture 2"/>
          <p:cNvPicPr>
            <a:picLocks noChangeAspect="1" noChangeArrowheads="1"/>
          </p:cNvPicPr>
          <p:nvPr/>
        </p:nvPicPr>
        <p:blipFill>
          <a:blip r:embed="rId2" cstate="print"/>
          <a:srcRect l="37274" t="26040" r="38051" b="58840"/>
          <a:stretch>
            <a:fillRect/>
          </a:stretch>
        </p:blipFill>
        <p:spPr bwMode="auto">
          <a:xfrm>
            <a:off x="2927648" y="3861048"/>
            <a:ext cx="6936770" cy="26566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92" y="532573"/>
            <a:ext cx="10131425" cy="1456267"/>
          </a:xfrm>
        </p:spPr>
        <p:txBody>
          <a:bodyPr>
            <a:noAutofit/>
          </a:bodyPr>
          <a:lstStyle/>
          <a:p>
            <a:pPr algn="l"/>
            <a:r>
              <a:rPr lang="tr-TR" sz="2800" dirty="0">
                <a:solidFill>
                  <a:srgbClr val="FF0000"/>
                </a:solidFill>
              </a:rPr>
              <a:t>Değişken isimleri konusunda aşağıdaki noktalara dikkat edilmelidir:</a:t>
            </a:r>
            <a:br>
              <a:rPr lang="tr-TR" sz="2800" dirty="0">
                <a:solidFill>
                  <a:srgbClr val="FF0000"/>
                </a:solidFill>
              </a:rPr>
            </a:br>
            <a:endParaRPr lang="tr-TR" sz="2800" dirty="0">
              <a:solidFill>
                <a:srgbClr val="FF0000"/>
              </a:solidFill>
            </a:endParaRPr>
          </a:p>
        </p:txBody>
      </p:sp>
      <p:sp>
        <p:nvSpPr>
          <p:cNvPr id="3" name="2 İçerik Yer Tutucusu"/>
          <p:cNvSpPr>
            <a:spLocks noGrp="1"/>
          </p:cNvSpPr>
          <p:nvPr>
            <p:ph idx="1"/>
          </p:nvPr>
        </p:nvSpPr>
        <p:spPr>
          <a:xfrm>
            <a:off x="119336" y="1916832"/>
            <a:ext cx="11881320" cy="4320480"/>
          </a:xfrm>
        </p:spPr>
        <p:txBody>
          <a:bodyPr>
            <a:noAutofit/>
          </a:bodyPr>
          <a:lstStyle/>
          <a:p>
            <a:r>
              <a:rPr lang="tr-TR" sz="2800" dirty="0"/>
              <a:t> Bazı platformlar desteklemediği için Türkçe karakter kullanımı tavsiye edilmez.</a:t>
            </a:r>
          </a:p>
          <a:p>
            <a:r>
              <a:rPr lang="tr-TR" sz="2800" dirty="0"/>
              <a:t> Programlama dillerinde kullanılan komut isimleri değişken olarak kullanılamaz. Çok bilinenleri; </a:t>
            </a:r>
            <a:r>
              <a:rPr lang="en-US" sz="2800" dirty="0"/>
              <a:t>if, for, while, else, do, </a:t>
            </a:r>
            <a:r>
              <a:rPr lang="en-US" sz="2800" dirty="0" err="1"/>
              <a:t>int</a:t>
            </a:r>
            <a:r>
              <a:rPr lang="en-US" sz="2800" dirty="0"/>
              <a:t>, vb.</a:t>
            </a:r>
          </a:p>
          <a:p>
            <a:r>
              <a:rPr lang="tr-TR" sz="2800" dirty="0"/>
              <a:t>Değişken isimlendirmelerinde boşluk karakteri yerine alt çizgi ( _ ) karakteri kullanılabilir ancak değişken isimlendirmede genellikle küçük harfle başlanır ve ikinci bir kelime yazılacaksa ilk kelimenin hemen ardından </a:t>
            </a:r>
            <a:r>
              <a:rPr lang="tr-TR" sz="2800" dirty="0">
                <a:solidFill>
                  <a:srgbClr val="FF0000"/>
                </a:solidFill>
              </a:rPr>
              <a:t>büyük harfle </a:t>
            </a:r>
            <a:r>
              <a:rPr lang="tr-TR" sz="2800" dirty="0"/>
              <a:t>devam edilir. Buna “</a:t>
            </a:r>
            <a:r>
              <a:rPr lang="tr-TR" sz="2800" dirty="0" err="1"/>
              <a:t>Camel</a:t>
            </a:r>
            <a:r>
              <a:rPr lang="tr-TR" sz="2800" dirty="0"/>
              <a:t> Karakter” kullanımı denir. Örnek: </a:t>
            </a:r>
            <a:r>
              <a:rPr lang="tr-TR" sz="2800" dirty="0" err="1"/>
              <a:t>tcKimlikNo</a:t>
            </a:r>
            <a:endParaRPr lang="tr-TR" sz="2800" dirty="0"/>
          </a:p>
          <a:p>
            <a:r>
              <a:rPr lang="tr-TR" sz="2800" dirty="0"/>
              <a:t>Özel karakterler değişken isimlerinde kullanılamaz (*,/, -,+, #,%,&amp;,(,=,?,$,[,{ gibi…).</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7368" y="-251462"/>
            <a:ext cx="10131425" cy="1456267"/>
          </a:xfrm>
        </p:spPr>
        <p:txBody>
          <a:bodyPr>
            <a:normAutofit/>
          </a:bodyPr>
          <a:lstStyle/>
          <a:p>
            <a:r>
              <a:rPr lang="tr-TR" b="1" dirty="0">
                <a:solidFill>
                  <a:schemeClr val="accent6">
                    <a:lumMod val="60000"/>
                    <a:lumOff val="40000"/>
                  </a:schemeClr>
                </a:solidFill>
              </a:rPr>
              <a:t>PROBLEM ÇÖZME ADIMLARI</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7104112" y="476672"/>
            <a:ext cx="5879976" cy="5904656"/>
          </a:xfrm>
        </p:spPr>
        <p:txBody>
          <a:bodyPr>
            <a:normAutofit/>
          </a:bodyPr>
          <a:lstStyle/>
          <a:p>
            <a:r>
              <a:rPr lang="tr-TR" sz="2800" dirty="0"/>
              <a:t>Problem çözme sürecinde en iyi kararı verebilmek için izlenmesi gereken 6 adım vardır. Problem çözme sürecinde bu 6 adım tam olarak uygulanmaz ise sonuç beklendiği gibi olmayabilir.</a:t>
            </a:r>
          </a:p>
        </p:txBody>
      </p:sp>
      <p:pic>
        <p:nvPicPr>
          <p:cNvPr id="1026" name="Picture 2"/>
          <p:cNvPicPr>
            <a:picLocks noChangeAspect="1" noChangeArrowheads="1"/>
          </p:cNvPicPr>
          <p:nvPr/>
        </p:nvPicPr>
        <p:blipFill>
          <a:blip r:embed="rId2" cstate="print"/>
          <a:srcRect l="18900" t="29400" r="42776" b="21041"/>
          <a:stretch>
            <a:fillRect/>
          </a:stretch>
        </p:blipFill>
        <p:spPr bwMode="auto">
          <a:xfrm>
            <a:off x="263352" y="908720"/>
            <a:ext cx="7104112" cy="5741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b="1" dirty="0">
                <a:solidFill>
                  <a:schemeClr val="accent6">
                    <a:lumMod val="60000"/>
                    <a:lumOff val="40000"/>
                  </a:schemeClr>
                </a:solidFill>
              </a:rPr>
            </a:br>
            <a:r>
              <a:rPr lang="tr-TR" b="1" dirty="0">
                <a:solidFill>
                  <a:schemeClr val="accent6">
                    <a:lumMod val="60000"/>
                    <a:lumOff val="40000"/>
                  </a:schemeClr>
                </a:solidFill>
              </a:rPr>
              <a:t>1.Problemi Tanımlama:</a:t>
            </a:r>
            <a:br>
              <a:rPr lang="tr-TR" b="1" dirty="0">
                <a:solidFill>
                  <a:schemeClr val="accent6">
                    <a:lumMod val="60000"/>
                    <a:lumOff val="40000"/>
                  </a:schemeClr>
                </a:solidFill>
              </a:rPr>
            </a:br>
            <a:endParaRPr lang="tr-TR" dirty="0">
              <a:solidFill>
                <a:schemeClr val="accent6">
                  <a:lumMod val="60000"/>
                  <a:lumOff val="40000"/>
                </a:schemeClr>
              </a:solidFill>
            </a:endParaRPr>
          </a:p>
        </p:txBody>
      </p:sp>
      <p:sp>
        <p:nvSpPr>
          <p:cNvPr id="3" name="2 İçerik Yer Tutucusu"/>
          <p:cNvSpPr>
            <a:spLocks noGrp="1"/>
          </p:cNvSpPr>
          <p:nvPr>
            <p:ph idx="1"/>
          </p:nvPr>
        </p:nvSpPr>
        <p:spPr>
          <a:xfrm>
            <a:off x="685801" y="1412777"/>
            <a:ext cx="10882807" cy="4378424"/>
          </a:xfrm>
        </p:spPr>
        <p:txBody>
          <a:bodyPr>
            <a:normAutofit/>
          </a:bodyPr>
          <a:lstStyle/>
          <a:p>
            <a:r>
              <a:rPr lang="tr-TR" sz="2800" dirty="0"/>
              <a:t>Problemi çözmeye başlamadan önce problemin açık, anlaşılır ve çok doğru bir şekilde tanımlanmış olması gerekir. </a:t>
            </a:r>
          </a:p>
          <a:p>
            <a:endParaRPr lang="tr-TR" sz="2800" dirty="0"/>
          </a:p>
          <a:p>
            <a:r>
              <a:rPr lang="tr-TR" sz="2800" dirty="0"/>
              <a:t>Problemin ne olduğunu bilemezseniz onu çözemezsiniz.</a:t>
            </a:r>
          </a:p>
        </p:txBody>
      </p:sp>
      <p:pic>
        <p:nvPicPr>
          <p:cNvPr id="5" name="Resim 4">
            <a:extLst>
              <a:ext uri="{FF2B5EF4-FFF2-40B4-BE49-F238E27FC236}">
                <a16:creationId xmlns:a16="http://schemas.microsoft.com/office/drawing/2014/main" id="{71B3FE1D-4251-41AD-A64C-C2C9197BB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344" y="4365104"/>
            <a:ext cx="2578608" cy="18714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b="1" dirty="0">
                <a:solidFill>
                  <a:schemeClr val="accent6">
                    <a:lumMod val="60000"/>
                    <a:lumOff val="40000"/>
                  </a:schemeClr>
                </a:solidFill>
              </a:rPr>
            </a:br>
            <a:r>
              <a:rPr lang="tr-TR" b="1" dirty="0">
                <a:solidFill>
                  <a:schemeClr val="accent6">
                    <a:lumMod val="60000"/>
                    <a:lumOff val="40000"/>
                  </a:schemeClr>
                </a:solidFill>
              </a:rPr>
              <a:t>2. Problemi Anlama:</a:t>
            </a:r>
            <a:br>
              <a:rPr lang="tr-TR" b="1" dirty="0">
                <a:solidFill>
                  <a:schemeClr val="accent6">
                    <a:lumMod val="60000"/>
                    <a:lumOff val="40000"/>
                  </a:schemeClr>
                </a:solidFill>
              </a:rPr>
            </a:br>
            <a:endParaRPr lang="tr-TR" dirty="0">
              <a:solidFill>
                <a:schemeClr val="accent6">
                  <a:lumMod val="60000"/>
                  <a:lumOff val="40000"/>
                </a:schemeClr>
              </a:solidFill>
            </a:endParaRPr>
          </a:p>
        </p:txBody>
      </p:sp>
      <p:sp>
        <p:nvSpPr>
          <p:cNvPr id="3" name="2 İçerik Yer Tutucusu"/>
          <p:cNvSpPr>
            <a:spLocks noGrp="1"/>
          </p:cNvSpPr>
          <p:nvPr>
            <p:ph idx="1"/>
          </p:nvPr>
        </p:nvSpPr>
        <p:spPr/>
        <p:txBody>
          <a:bodyPr>
            <a:normAutofit/>
          </a:bodyPr>
          <a:lstStyle/>
          <a:p>
            <a:r>
              <a:rPr lang="tr-TR" sz="2800" dirty="0"/>
              <a:t>Çözüme doğru yol almadan önce problemi çok iyi anladığınızdan emin olmanız gerekir.</a:t>
            </a:r>
          </a:p>
          <a:p>
            <a:r>
              <a:rPr lang="tr-TR" sz="2800" dirty="0"/>
              <a:t>Problemin neler içerdiğini ve kapsamını doğru anlamalısınız. </a:t>
            </a:r>
          </a:p>
          <a:p>
            <a:r>
              <a:rPr lang="tr-TR" sz="2800" dirty="0"/>
              <a:t>Bu konuda klasik ve önemli bir söz vardır: </a:t>
            </a:r>
          </a:p>
          <a:p>
            <a:pPr algn="ctr">
              <a:buNone/>
            </a:pPr>
            <a:r>
              <a:rPr lang="tr-TR" sz="2800" dirty="0">
                <a:solidFill>
                  <a:schemeClr val="accent6">
                    <a:lumMod val="60000"/>
                    <a:lumOff val="40000"/>
                  </a:schemeClr>
                </a:solidFill>
              </a:rPr>
              <a:t>“</a:t>
            </a:r>
            <a:r>
              <a:rPr lang="tr-TR" sz="2800" b="1" dirty="0">
                <a:solidFill>
                  <a:schemeClr val="accent6">
                    <a:lumMod val="60000"/>
                    <a:lumOff val="40000"/>
                  </a:schemeClr>
                </a:solidFill>
              </a:rPr>
              <a:t>Problemi anlamak, problemi yarı yarıya çözmek demektir.”</a:t>
            </a:r>
            <a:endParaRPr lang="tr-TR" sz="2800" dirty="0">
              <a:solidFill>
                <a:schemeClr val="accent6">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b="1" dirty="0">
                <a:solidFill>
                  <a:schemeClr val="accent6">
                    <a:lumMod val="60000"/>
                    <a:lumOff val="40000"/>
                  </a:schemeClr>
                </a:solidFill>
              </a:rPr>
            </a:br>
            <a:r>
              <a:rPr lang="tr-TR" b="1" dirty="0">
                <a:solidFill>
                  <a:schemeClr val="accent6">
                    <a:lumMod val="60000"/>
                    <a:lumOff val="40000"/>
                  </a:schemeClr>
                </a:solidFill>
              </a:rPr>
              <a:t>3.Problemin Çözümü İçin Farklı Yol ve Yöntemler Belirleme:</a:t>
            </a:r>
            <a:br>
              <a:rPr lang="tr-TR" b="1" dirty="0">
                <a:solidFill>
                  <a:schemeClr val="accent6">
                    <a:lumMod val="60000"/>
                    <a:lumOff val="40000"/>
                  </a:schemeClr>
                </a:solidFill>
              </a:rPr>
            </a:br>
            <a:endParaRPr lang="tr-TR" dirty="0">
              <a:solidFill>
                <a:schemeClr val="accent6">
                  <a:lumMod val="60000"/>
                  <a:lumOff val="40000"/>
                </a:schemeClr>
              </a:solidFill>
            </a:endParaRPr>
          </a:p>
        </p:txBody>
      </p:sp>
      <p:sp>
        <p:nvSpPr>
          <p:cNvPr id="3" name="2 İçerik Yer Tutucusu"/>
          <p:cNvSpPr>
            <a:spLocks noGrp="1"/>
          </p:cNvSpPr>
          <p:nvPr>
            <p:ph idx="1"/>
          </p:nvPr>
        </p:nvSpPr>
        <p:spPr/>
        <p:txBody>
          <a:bodyPr>
            <a:normAutofit/>
          </a:bodyPr>
          <a:lstStyle/>
          <a:p>
            <a:r>
              <a:rPr lang="tr-TR" sz="2800" dirty="0"/>
              <a:t>Problemin çözümü için olabildiğince farklı yol ve yöntem belirlemeli ve bu listenin, tüm olasılıkları içerdiğinden emin olmalısınız.</a:t>
            </a:r>
          </a:p>
          <a:p>
            <a:endParaRPr lang="tr-TR" sz="2800" dirty="0"/>
          </a:p>
          <a:p>
            <a:r>
              <a:rPr lang="tr-TR" sz="2800" dirty="0"/>
              <a:t>Bunun için konu hakkında farklı kişilerin görüşlerini alabilirsiniz. Problem çözmek için tek bir yol yoktur; pek çok yol vardır.</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chemeClr val="accent6">
                    <a:lumMod val="60000"/>
                    <a:lumOff val="40000"/>
                  </a:schemeClr>
                </a:solidFill>
              </a:rPr>
              <a:t>4.Farklı Çözüm Yolları Listesi İçerisinden En İyi Çözümü Seçme:</a:t>
            </a:r>
            <a:endParaRPr lang="tr-TR" dirty="0">
              <a:solidFill>
                <a:schemeClr val="accent6">
                  <a:lumMod val="60000"/>
                  <a:lumOff val="40000"/>
                </a:schemeClr>
              </a:solidFill>
            </a:endParaRPr>
          </a:p>
        </p:txBody>
      </p:sp>
      <p:sp>
        <p:nvSpPr>
          <p:cNvPr id="3" name="2 İçerik Yer Tutucusu"/>
          <p:cNvSpPr>
            <a:spLocks noGrp="1"/>
          </p:cNvSpPr>
          <p:nvPr>
            <p:ph idx="1"/>
          </p:nvPr>
        </p:nvSpPr>
        <p:spPr>
          <a:xfrm>
            <a:off x="685801" y="1321583"/>
            <a:ext cx="10131425" cy="2611474"/>
          </a:xfrm>
        </p:spPr>
        <p:txBody>
          <a:bodyPr>
            <a:normAutofit/>
          </a:bodyPr>
          <a:lstStyle/>
          <a:p>
            <a:r>
              <a:rPr lang="nn-NO" sz="2800" dirty="0"/>
              <a:t>Bu adımda her bir çözümün</a:t>
            </a:r>
            <a:r>
              <a:rPr lang="tr-TR" sz="2800" dirty="0"/>
              <a:t> olumlu ve olumsuz yönlerini ortaya koymalısınız.</a:t>
            </a:r>
          </a:p>
          <a:p>
            <a:r>
              <a:rPr lang="tr-TR" sz="2800" dirty="0"/>
              <a:t>Problem çözmek için tek bir yol yoktur; en iyi yol vardır.</a:t>
            </a:r>
          </a:p>
        </p:txBody>
      </p:sp>
      <p:pic>
        <p:nvPicPr>
          <p:cNvPr id="4" name="Resim 3">
            <a:extLst>
              <a:ext uri="{FF2B5EF4-FFF2-40B4-BE49-F238E27FC236}">
                <a16:creationId xmlns:a16="http://schemas.microsoft.com/office/drawing/2014/main" id="{5294A0D3-3618-4533-9104-1C72F615A4F5}"/>
              </a:ext>
            </a:extLst>
          </p:cNvPr>
          <p:cNvPicPr>
            <a:picLocks noChangeAspect="1"/>
          </p:cNvPicPr>
          <p:nvPr/>
        </p:nvPicPr>
        <p:blipFill>
          <a:blip r:embed="rId2"/>
          <a:stretch>
            <a:fillRect/>
          </a:stretch>
        </p:blipFill>
        <p:spPr>
          <a:xfrm>
            <a:off x="3935760" y="3645024"/>
            <a:ext cx="4495800" cy="3000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br>
              <a:rPr lang="tr-TR" sz="3200" b="1" dirty="0">
                <a:solidFill>
                  <a:schemeClr val="accent6">
                    <a:lumMod val="60000"/>
                    <a:lumOff val="40000"/>
                  </a:schemeClr>
                </a:solidFill>
              </a:rPr>
            </a:br>
            <a:r>
              <a:rPr lang="tr-TR" sz="3200" b="1" dirty="0">
                <a:solidFill>
                  <a:schemeClr val="accent6">
                    <a:lumMod val="60000"/>
                    <a:lumOff val="40000"/>
                  </a:schemeClr>
                </a:solidFill>
              </a:rPr>
              <a:t>5. Seçilen Çözüm Yolu ile Problemi Çözmek İçin Gerekli Yönergeleri Oluşturma:</a:t>
            </a:r>
            <a:br>
              <a:rPr lang="tr-TR" sz="3200" b="1" dirty="0">
                <a:solidFill>
                  <a:schemeClr val="accent6">
                    <a:lumMod val="60000"/>
                    <a:lumOff val="40000"/>
                  </a:schemeClr>
                </a:solidFill>
              </a:rPr>
            </a:br>
            <a:endParaRPr lang="tr-TR" sz="3200" dirty="0">
              <a:solidFill>
                <a:schemeClr val="accent6">
                  <a:lumMod val="60000"/>
                  <a:lumOff val="40000"/>
                </a:schemeClr>
              </a:solidFill>
            </a:endParaRPr>
          </a:p>
        </p:txBody>
      </p:sp>
      <p:sp>
        <p:nvSpPr>
          <p:cNvPr id="3" name="2 İçerik Yer Tutucusu"/>
          <p:cNvSpPr>
            <a:spLocks noGrp="1"/>
          </p:cNvSpPr>
          <p:nvPr>
            <p:ph idx="1"/>
          </p:nvPr>
        </p:nvSpPr>
        <p:spPr>
          <a:xfrm>
            <a:off x="685801" y="2142067"/>
            <a:ext cx="10131425" cy="1574965"/>
          </a:xfrm>
        </p:spPr>
        <p:txBody>
          <a:bodyPr>
            <a:normAutofit/>
          </a:bodyPr>
          <a:lstStyle/>
          <a:p>
            <a:r>
              <a:rPr lang="tr-TR" sz="2800" dirty="0"/>
              <a:t>Bu adımda numaralandırılmış ve adım adım yönergeler oluşturmanız gerekir. </a:t>
            </a:r>
          </a:p>
        </p:txBody>
      </p:sp>
      <p:pic>
        <p:nvPicPr>
          <p:cNvPr id="5" name="Resim 4">
            <a:extLst>
              <a:ext uri="{FF2B5EF4-FFF2-40B4-BE49-F238E27FC236}">
                <a16:creationId xmlns:a16="http://schemas.microsoft.com/office/drawing/2014/main" id="{9BDA8EEB-AE26-4033-A017-982C65B6B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12" y="3717032"/>
            <a:ext cx="4015697"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Gökyüzü</Template>
  <TotalTime>204</TotalTime>
  <Words>1643</Words>
  <Application>Microsoft Office PowerPoint</Application>
  <PresentationFormat>Geniş ekran</PresentationFormat>
  <Paragraphs>134</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Wingdings</vt:lpstr>
      <vt:lpstr>Gökyüzü</vt:lpstr>
      <vt:lpstr>3. PROBLEM ÇÖZME SÜRECİ</vt:lpstr>
      <vt:lpstr>PROBLEM ÇÖZME TEKNİKLERİ</vt:lpstr>
      <vt:lpstr>Genel Kurallar</vt:lpstr>
      <vt:lpstr>PROBLEM ÇÖZME ADIMLARI</vt:lpstr>
      <vt:lpstr> 1.Problemi Tanımlama: </vt:lpstr>
      <vt:lpstr> 2. Problemi Anlama: </vt:lpstr>
      <vt:lpstr> 3.Problemin Çözümü İçin Farklı Yol ve Yöntemler Belirleme: </vt:lpstr>
      <vt:lpstr>4.Farklı Çözüm Yolları Listesi İçerisinden En İyi Çözümü Seçme:</vt:lpstr>
      <vt:lpstr> 5. Seçilen Çözüm Yolu ile Problemi Çözmek İçin Gerekli Yönergeleri Oluşturma: </vt:lpstr>
      <vt:lpstr>6. Çözümü Değerlendirme:</vt:lpstr>
      <vt:lpstr>PROBLEM TÜRLERİ</vt:lpstr>
      <vt:lpstr>BİLGİSAYARLAR İLE PROBLEM ÇÖZME</vt:lpstr>
      <vt:lpstr>PowerPoint Sunusu</vt:lpstr>
      <vt:lpstr>PowerPoint Sunusu</vt:lpstr>
      <vt:lpstr>PROBLEM ÇÖZME KAVRAMLARI</vt:lpstr>
      <vt:lpstr>PowerPoint Sunusu</vt:lpstr>
      <vt:lpstr>VERİ TÜRLERİ</vt:lpstr>
      <vt:lpstr>1. Sayısal Veri</vt:lpstr>
      <vt:lpstr>PowerPoint Sunusu</vt:lpstr>
      <vt:lpstr>2. Alfanümerik/Karakter Veri</vt:lpstr>
      <vt:lpstr>PowerPoint Sunusu</vt:lpstr>
      <vt:lpstr>PowerPoint Sunusu</vt:lpstr>
      <vt:lpstr>3. Mantıksal Veri</vt:lpstr>
      <vt:lpstr> Veri Türleri İçin Kurallar </vt:lpstr>
      <vt:lpstr>PowerPoint Sunusu</vt:lpstr>
      <vt:lpstr>PowerPoint Sunusu</vt:lpstr>
      <vt:lpstr>PowerPoint Sunusu</vt:lpstr>
      <vt:lpstr>BİLGİSAYAR VERİYİ NASIL SAKLAR?</vt:lpstr>
      <vt:lpstr>SABİT VE DEĞİŞKENLER</vt:lpstr>
      <vt:lpstr>PowerPoint Sunusu</vt:lpstr>
      <vt:lpstr>PowerPoint Sunusu</vt:lpstr>
      <vt:lpstr>Değişken isimleri konusunda aşağıdaki noktalara dikkat edilmelidir: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PROBLEM ÇÖZME SÜRECİ</dc:title>
  <dc:creator>2015RezanHas</dc:creator>
  <cp:lastModifiedBy>Hasari</cp:lastModifiedBy>
  <cp:revision>63</cp:revision>
  <dcterms:created xsi:type="dcterms:W3CDTF">2017-10-06T07:17:36Z</dcterms:created>
  <dcterms:modified xsi:type="dcterms:W3CDTF">2017-10-08T21:35:48Z</dcterms:modified>
</cp:coreProperties>
</file>